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59" r:id="rId5"/>
    <p:sldId id="262" r:id="rId6"/>
    <p:sldId id="261" r:id="rId7"/>
    <p:sldId id="263" r:id="rId8"/>
    <p:sldId id="264" r:id="rId9"/>
    <p:sldId id="265" r:id="rId10"/>
    <p:sldId id="266" r:id="rId11"/>
    <p:sldId id="268" r:id="rId12"/>
    <p:sldId id="824" r:id="rId13"/>
    <p:sldId id="825" r:id="rId14"/>
    <p:sldId id="826" r:id="rId15"/>
    <p:sldId id="827" r:id="rId16"/>
    <p:sldId id="830" r:id="rId17"/>
    <p:sldId id="829" r:id="rId18"/>
    <p:sldId id="831" r:id="rId19"/>
  </p:sldIdLst>
  <p:sldSz cx="12192000" cy="6858000"/>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Matrículados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Ant</c:v>
                </c:pt>
                <c:pt idx="1">
                  <c:v>Ant Vis</c:v>
                </c:pt>
                <c:pt idx="2">
                  <c:v>His</c:v>
                </c:pt>
                <c:pt idx="3">
                  <c:v>Gén</c:v>
                </c:pt>
                <c:pt idx="4">
                  <c:v>Soc</c:v>
                </c:pt>
                <c:pt idx="5">
                  <c:v>Soc Pol</c:v>
                </c:pt>
                <c:pt idx="6">
                  <c:v>Pol Com</c:v>
                </c:pt>
                <c:pt idx="7">
                  <c:v>Pol Púb</c:v>
                </c:pt>
                <c:pt idx="8">
                  <c:v>RRII</c:v>
                </c:pt>
                <c:pt idx="9">
                  <c:v>Com</c:v>
                </c:pt>
                <c:pt idx="10">
                  <c:v>ESAM</c:v>
                </c:pt>
                <c:pt idx="11">
                  <c:v>DTR</c:v>
                </c:pt>
                <c:pt idx="12">
                  <c:v>EEUU</c:v>
                </c:pt>
                <c:pt idx="13">
                  <c:v>Econ</c:v>
                </c:pt>
                <c:pt idx="14">
                  <c:v>Mipymes</c:v>
                </c:pt>
              </c:strCache>
            </c:strRef>
          </c:cat>
          <c:val>
            <c:numRef>
              <c:f>Hoja1!$B$2:$B$16</c:f>
              <c:numCache>
                <c:formatCode>General</c:formatCode>
                <c:ptCount val="15"/>
                <c:pt idx="0">
                  <c:v>15</c:v>
                </c:pt>
                <c:pt idx="1">
                  <c:v>15</c:v>
                </c:pt>
                <c:pt idx="2">
                  <c:v>15</c:v>
                </c:pt>
                <c:pt idx="3">
                  <c:v>20</c:v>
                </c:pt>
                <c:pt idx="4">
                  <c:v>15</c:v>
                </c:pt>
                <c:pt idx="5">
                  <c:v>15</c:v>
                </c:pt>
                <c:pt idx="6">
                  <c:v>15</c:v>
                </c:pt>
                <c:pt idx="7">
                  <c:v>20</c:v>
                </c:pt>
                <c:pt idx="8">
                  <c:v>25</c:v>
                </c:pt>
                <c:pt idx="9">
                  <c:v>15</c:v>
                </c:pt>
                <c:pt idx="10">
                  <c:v>20</c:v>
                </c:pt>
                <c:pt idx="11">
                  <c:v>15</c:v>
                </c:pt>
                <c:pt idx="12">
                  <c:v>25</c:v>
                </c:pt>
                <c:pt idx="13">
                  <c:v>15</c:v>
                </c:pt>
                <c:pt idx="14">
                  <c:v>15</c:v>
                </c:pt>
              </c:numCache>
            </c:numRef>
          </c:val>
          <c:extLst>
            <c:ext xmlns:c16="http://schemas.microsoft.com/office/drawing/2014/chart" uri="{C3380CC4-5D6E-409C-BE32-E72D297353CC}">
              <c16:uniqueId val="{00000000-65C0-4139-9AD3-D49466B100BC}"/>
            </c:ext>
          </c:extLst>
        </c:ser>
        <c:ser>
          <c:idx val="1"/>
          <c:order val="1"/>
          <c:tx>
            <c:strRef>
              <c:f>Hoja1!$C$1</c:f>
              <c:strCache>
                <c:ptCount val="1"/>
                <c:pt idx="0">
                  <c:v>Postulantes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Ant</c:v>
                </c:pt>
                <c:pt idx="1">
                  <c:v>Ant Vis</c:v>
                </c:pt>
                <c:pt idx="2">
                  <c:v>His</c:v>
                </c:pt>
                <c:pt idx="3">
                  <c:v>Gén</c:v>
                </c:pt>
                <c:pt idx="4">
                  <c:v>Soc</c:v>
                </c:pt>
                <c:pt idx="5">
                  <c:v>Soc Pol</c:v>
                </c:pt>
                <c:pt idx="6">
                  <c:v>Pol Com</c:v>
                </c:pt>
                <c:pt idx="7">
                  <c:v>Pol Púb</c:v>
                </c:pt>
                <c:pt idx="8">
                  <c:v>RRII</c:v>
                </c:pt>
                <c:pt idx="9">
                  <c:v>Com</c:v>
                </c:pt>
                <c:pt idx="10">
                  <c:v>ESAM</c:v>
                </c:pt>
                <c:pt idx="11">
                  <c:v>DTR</c:v>
                </c:pt>
                <c:pt idx="12">
                  <c:v>EEUU</c:v>
                </c:pt>
                <c:pt idx="13">
                  <c:v>Econ</c:v>
                </c:pt>
                <c:pt idx="14">
                  <c:v>Mipymes</c:v>
                </c:pt>
              </c:strCache>
            </c:strRef>
          </c:cat>
          <c:val>
            <c:numRef>
              <c:f>Hoja1!$C$2:$C$16</c:f>
              <c:numCache>
                <c:formatCode>General</c:formatCode>
                <c:ptCount val="15"/>
                <c:pt idx="0">
                  <c:v>30</c:v>
                </c:pt>
                <c:pt idx="1">
                  <c:v>37</c:v>
                </c:pt>
                <c:pt idx="2">
                  <c:v>30</c:v>
                </c:pt>
                <c:pt idx="3">
                  <c:v>50</c:v>
                </c:pt>
                <c:pt idx="4">
                  <c:v>30</c:v>
                </c:pt>
                <c:pt idx="5">
                  <c:v>30</c:v>
                </c:pt>
                <c:pt idx="6">
                  <c:v>30</c:v>
                </c:pt>
                <c:pt idx="7">
                  <c:v>48</c:v>
                </c:pt>
                <c:pt idx="8">
                  <c:v>50</c:v>
                </c:pt>
                <c:pt idx="9">
                  <c:v>30</c:v>
                </c:pt>
                <c:pt idx="10">
                  <c:v>40</c:v>
                </c:pt>
                <c:pt idx="11">
                  <c:v>31</c:v>
                </c:pt>
                <c:pt idx="12">
                  <c:v>50</c:v>
                </c:pt>
                <c:pt idx="13">
                  <c:v>33</c:v>
                </c:pt>
                <c:pt idx="14">
                  <c:v>30</c:v>
                </c:pt>
              </c:numCache>
            </c:numRef>
          </c:val>
          <c:extLst>
            <c:ext xmlns:c16="http://schemas.microsoft.com/office/drawing/2014/chart" uri="{C3380CC4-5D6E-409C-BE32-E72D297353CC}">
              <c16:uniqueId val="{00000001-65C0-4139-9AD3-D49466B100BC}"/>
            </c:ext>
          </c:extLst>
        </c:ser>
        <c:ser>
          <c:idx val="2"/>
          <c:order val="2"/>
          <c:tx>
            <c:strRef>
              <c:f>Hoja1!$D$1</c:f>
              <c:strCache>
                <c:ptCount val="1"/>
                <c:pt idx="0">
                  <c:v>Becarios estipendio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Ant</c:v>
                </c:pt>
                <c:pt idx="1">
                  <c:v>Ant Vis</c:v>
                </c:pt>
                <c:pt idx="2">
                  <c:v>His</c:v>
                </c:pt>
                <c:pt idx="3">
                  <c:v>Gén</c:v>
                </c:pt>
                <c:pt idx="4">
                  <c:v>Soc</c:v>
                </c:pt>
                <c:pt idx="5">
                  <c:v>Soc Pol</c:v>
                </c:pt>
                <c:pt idx="6">
                  <c:v>Pol Com</c:v>
                </c:pt>
                <c:pt idx="7">
                  <c:v>Pol Púb</c:v>
                </c:pt>
                <c:pt idx="8">
                  <c:v>RRII</c:v>
                </c:pt>
                <c:pt idx="9">
                  <c:v>Com</c:v>
                </c:pt>
                <c:pt idx="10">
                  <c:v>ESAM</c:v>
                </c:pt>
                <c:pt idx="11">
                  <c:v>DTR</c:v>
                </c:pt>
                <c:pt idx="12">
                  <c:v>EEUU</c:v>
                </c:pt>
                <c:pt idx="13">
                  <c:v>Econ</c:v>
                </c:pt>
                <c:pt idx="14">
                  <c:v>Mipymes</c:v>
                </c:pt>
              </c:strCache>
            </c:strRef>
          </c:cat>
          <c:val>
            <c:numRef>
              <c:f>Hoja1!$D$2:$D$16</c:f>
              <c:numCache>
                <c:formatCode>General</c:formatCode>
                <c:ptCount val="15"/>
                <c:pt idx="0">
                  <c:v>8</c:v>
                </c:pt>
                <c:pt idx="1">
                  <c:v>8</c:v>
                </c:pt>
                <c:pt idx="2">
                  <c:v>8</c:v>
                </c:pt>
                <c:pt idx="3">
                  <c:v>10</c:v>
                </c:pt>
                <c:pt idx="4">
                  <c:v>8</c:v>
                </c:pt>
                <c:pt idx="5">
                  <c:v>8</c:v>
                </c:pt>
                <c:pt idx="6">
                  <c:v>8</c:v>
                </c:pt>
                <c:pt idx="7">
                  <c:v>10</c:v>
                </c:pt>
                <c:pt idx="8">
                  <c:v>13</c:v>
                </c:pt>
                <c:pt idx="9">
                  <c:v>8</c:v>
                </c:pt>
                <c:pt idx="10">
                  <c:v>10</c:v>
                </c:pt>
                <c:pt idx="11">
                  <c:v>8</c:v>
                </c:pt>
                <c:pt idx="12">
                  <c:v>13</c:v>
                </c:pt>
                <c:pt idx="13">
                  <c:v>8</c:v>
                </c:pt>
                <c:pt idx="14">
                  <c:v>0</c:v>
                </c:pt>
              </c:numCache>
            </c:numRef>
          </c:val>
          <c:extLst>
            <c:ext xmlns:c16="http://schemas.microsoft.com/office/drawing/2014/chart" uri="{C3380CC4-5D6E-409C-BE32-E72D297353CC}">
              <c16:uniqueId val="{00000002-65C0-4139-9AD3-D49466B100BC}"/>
            </c:ext>
          </c:extLst>
        </c:ser>
        <c:dLbls>
          <c:showLegendKey val="0"/>
          <c:showVal val="0"/>
          <c:showCatName val="0"/>
          <c:showSerName val="0"/>
          <c:showPercent val="0"/>
          <c:showBubbleSize val="0"/>
        </c:dLbls>
        <c:gapWidth val="150"/>
        <c:axId val="977647151"/>
        <c:axId val="977647631"/>
      </c:barChart>
      <c:catAx>
        <c:axId val="97764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977647631"/>
        <c:crosses val="autoZero"/>
        <c:auto val="1"/>
        <c:lblAlgn val="ctr"/>
        <c:lblOffset val="100"/>
        <c:noMultiLvlLbl val="0"/>
      </c:catAx>
      <c:valAx>
        <c:axId val="97764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97764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6814256913538"/>
          <c:y val="5.6099445322255973E-3"/>
          <c:w val="0.87067804024496942"/>
          <c:h val="0.79693237631507918"/>
        </c:manualLayout>
      </c:layout>
      <c:barChart>
        <c:barDir val="bar"/>
        <c:grouping val="stacked"/>
        <c:varyColors val="0"/>
        <c:ser>
          <c:idx val="0"/>
          <c:order val="0"/>
          <c:tx>
            <c:strRef>
              <c:f>Hoja1!$B$1</c:f>
              <c:strCache>
                <c:ptCount val="1"/>
                <c:pt idx="0">
                  <c:v>Presencial</c:v>
                </c:pt>
              </c:strCache>
            </c:strRef>
          </c:tx>
          <c:spPr>
            <a:solidFill>
              <a:srgbClr val="0066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0473-4C37-8176-6F4C67CCC2DB}"/>
                </c:ext>
              </c:extLst>
            </c:dLbl>
            <c:dLbl>
              <c:idx val="1"/>
              <c:delete val="1"/>
              <c:extLst>
                <c:ext xmlns:c15="http://schemas.microsoft.com/office/drawing/2012/chart" uri="{CE6537A1-D6FC-4f65-9D91-7224C49458BB}"/>
                <c:ext xmlns:c16="http://schemas.microsoft.com/office/drawing/2014/chart" uri="{C3380CC4-5D6E-409C-BE32-E72D297353CC}">
                  <c16:uniqueId val="{00000006-0473-4C37-8176-6F4C67CCC2D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0%</c:formatCode>
                <c:ptCount val="6"/>
                <c:pt idx="0">
                  <c:v>0.9</c:v>
                </c:pt>
                <c:pt idx="1">
                  <c:v>0.8</c:v>
                </c:pt>
                <c:pt idx="2">
                  <c:v>0.8</c:v>
                </c:pt>
                <c:pt idx="3">
                  <c:v>0.7</c:v>
                </c:pt>
                <c:pt idx="4">
                  <c:v>0.7</c:v>
                </c:pt>
                <c:pt idx="5">
                  <c:v>0.6</c:v>
                </c:pt>
              </c:numCache>
            </c:numRef>
          </c:cat>
          <c:val>
            <c:numRef>
              <c:f>Hoja1!$B$2:$B$7</c:f>
              <c:numCache>
                <c:formatCode>General</c:formatCode>
                <c:ptCount val="6"/>
                <c:pt idx="0">
                  <c:v>0</c:v>
                </c:pt>
                <c:pt idx="1">
                  <c:v>0</c:v>
                </c:pt>
                <c:pt idx="2">
                  <c:v>1</c:v>
                </c:pt>
                <c:pt idx="3">
                  <c:v>1</c:v>
                </c:pt>
                <c:pt idx="4">
                  <c:v>2</c:v>
                </c:pt>
                <c:pt idx="5">
                  <c:v>2</c:v>
                </c:pt>
              </c:numCache>
            </c:numRef>
          </c:val>
          <c:extLst>
            <c:ext xmlns:c16="http://schemas.microsoft.com/office/drawing/2014/chart" uri="{C3380CC4-5D6E-409C-BE32-E72D297353CC}">
              <c16:uniqueId val="{00000000-0473-4C37-8176-6F4C67CCC2DB}"/>
            </c:ext>
          </c:extLst>
        </c:ser>
        <c:ser>
          <c:idx val="1"/>
          <c:order val="1"/>
          <c:tx>
            <c:strRef>
              <c:f>Hoja1!$C$1</c:f>
              <c:strCache>
                <c:ptCount val="1"/>
                <c:pt idx="0">
                  <c:v>Virtual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0%</c:formatCode>
                <c:ptCount val="6"/>
                <c:pt idx="0">
                  <c:v>0.9</c:v>
                </c:pt>
                <c:pt idx="1">
                  <c:v>0.8</c:v>
                </c:pt>
                <c:pt idx="2">
                  <c:v>0.8</c:v>
                </c:pt>
                <c:pt idx="3">
                  <c:v>0.7</c:v>
                </c:pt>
                <c:pt idx="4">
                  <c:v>0.7</c:v>
                </c:pt>
                <c:pt idx="5">
                  <c:v>0.6</c:v>
                </c:pt>
              </c:numCache>
            </c:numRef>
          </c:cat>
          <c:val>
            <c:numRef>
              <c:f>Hoja1!$C$2:$C$7</c:f>
              <c:numCache>
                <c:formatCode>General</c:formatCode>
                <c:ptCount val="6"/>
                <c:pt idx="0">
                  <c:v>1</c:v>
                </c:pt>
                <c:pt idx="1">
                  <c:v>2</c:v>
                </c:pt>
                <c:pt idx="2">
                  <c:v>1</c:v>
                </c:pt>
                <c:pt idx="3">
                  <c:v>2</c:v>
                </c:pt>
                <c:pt idx="4">
                  <c:v>1</c:v>
                </c:pt>
                <c:pt idx="5">
                  <c:v>2</c:v>
                </c:pt>
              </c:numCache>
            </c:numRef>
          </c:val>
          <c:extLst>
            <c:ext xmlns:c16="http://schemas.microsoft.com/office/drawing/2014/chart" uri="{C3380CC4-5D6E-409C-BE32-E72D297353CC}">
              <c16:uniqueId val="{00000001-0473-4C37-8176-6F4C67CCC2DB}"/>
            </c:ext>
          </c:extLst>
        </c:ser>
        <c:ser>
          <c:idx val="2"/>
          <c:order val="2"/>
          <c:tx>
            <c:strRef>
              <c:f>Hoja1!$D$1</c:f>
              <c:strCache>
                <c:ptCount val="1"/>
                <c:pt idx="0">
                  <c:v>Híbrido</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0%</c:formatCode>
                <c:ptCount val="6"/>
                <c:pt idx="0">
                  <c:v>0.9</c:v>
                </c:pt>
                <c:pt idx="1">
                  <c:v>0.8</c:v>
                </c:pt>
                <c:pt idx="2">
                  <c:v>0.8</c:v>
                </c:pt>
                <c:pt idx="3">
                  <c:v>0.7</c:v>
                </c:pt>
                <c:pt idx="4">
                  <c:v>0.7</c:v>
                </c:pt>
                <c:pt idx="5">
                  <c:v>0.6</c:v>
                </c:pt>
              </c:numCache>
            </c:numRef>
          </c:cat>
          <c:val>
            <c:numRef>
              <c:f>Hoja1!$D$2:$D$7</c:f>
              <c:numCache>
                <c:formatCode>General</c:formatCode>
                <c:ptCount val="6"/>
                <c:pt idx="0">
                  <c:v>9</c:v>
                </c:pt>
                <c:pt idx="1">
                  <c:v>8</c:v>
                </c:pt>
                <c:pt idx="2">
                  <c:v>8</c:v>
                </c:pt>
                <c:pt idx="3">
                  <c:v>7</c:v>
                </c:pt>
                <c:pt idx="4">
                  <c:v>7</c:v>
                </c:pt>
                <c:pt idx="5">
                  <c:v>6</c:v>
                </c:pt>
              </c:numCache>
            </c:numRef>
          </c:val>
          <c:extLst>
            <c:ext xmlns:c16="http://schemas.microsoft.com/office/drawing/2014/chart" uri="{C3380CC4-5D6E-409C-BE32-E72D297353CC}">
              <c16:uniqueId val="{00000002-0473-4C37-8176-6F4C67CCC2DB}"/>
            </c:ext>
          </c:extLst>
        </c:ser>
        <c:dLbls>
          <c:showLegendKey val="0"/>
          <c:showVal val="0"/>
          <c:showCatName val="0"/>
          <c:showSerName val="0"/>
          <c:showPercent val="0"/>
          <c:showBubbleSize val="0"/>
        </c:dLbls>
        <c:gapWidth val="80"/>
        <c:overlap val="100"/>
        <c:axId val="1574320367"/>
        <c:axId val="1498454607"/>
      </c:barChart>
      <c:catAx>
        <c:axId val="1574320367"/>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C" dirty="0"/>
                  <a:t>Porcentaje de</a:t>
                </a:r>
                <a:r>
                  <a:rPr lang="es-EC" baseline="0" dirty="0"/>
                  <a:t> Hibridez</a:t>
                </a:r>
                <a:endParaRPr lang="es-EC" dirty="0"/>
              </a:p>
            </c:rich>
          </c:tx>
          <c:layout>
            <c:manualLayout>
              <c:xMode val="edge"/>
              <c:yMode val="edge"/>
              <c:x val="1.2470707288400083E-2"/>
              <c:y val="0.2403749800892171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498454607"/>
        <c:crosses val="autoZero"/>
        <c:auto val="1"/>
        <c:lblAlgn val="ctr"/>
        <c:lblOffset val="100"/>
        <c:noMultiLvlLbl val="0"/>
      </c:catAx>
      <c:valAx>
        <c:axId val="1498454607"/>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57432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diagrams/_rels/data5.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EB13C-D9C9-4374-950A-6E07EB2266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7CBB4E-A6AF-42B2-87C1-FD135E80751B}">
      <dgm:prSet/>
      <dgm:spPr/>
      <dgm:t>
        <a:bodyPr/>
        <a:lstStyle/>
        <a:p>
          <a:pPr>
            <a:lnSpc>
              <a:spcPct val="100000"/>
            </a:lnSpc>
          </a:pPr>
          <a:r>
            <a:rPr lang="es-EC"/>
            <a:t>Mantener las acciones de posicionamiento institucional de la oferta de maestrías que se inició en la convocatoria previa y en el marco del 50 aniversario institucional. Estas acciones estarán orientadas a lograr la captación de los perfiles que mejor se ajustan a los objetivos institucionales a partir de un número amplio de postulantes. </a:t>
          </a:r>
          <a:endParaRPr lang="en-US"/>
        </a:p>
      </dgm:t>
    </dgm:pt>
    <dgm:pt modelId="{8C9C5FE6-353C-4228-A2C5-3A7B9EF22A2D}" type="parTrans" cxnId="{6A3D5203-DBD6-4025-B917-E129F3588218}">
      <dgm:prSet/>
      <dgm:spPr/>
      <dgm:t>
        <a:bodyPr/>
        <a:lstStyle/>
        <a:p>
          <a:endParaRPr lang="en-US"/>
        </a:p>
      </dgm:t>
    </dgm:pt>
    <dgm:pt modelId="{47A60A49-B7B5-45D6-B2E9-6B1E4F505594}" type="sibTrans" cxnId="{6A3D5203-DBD6-4025-B917-E129F3588218}">
      <dgm:prSet/>
      <dgm:spPr/>
      <dgm:t>
        <a:bodyPr/>
        <a:lstStyle/>
        <a:p>
          <a:endParaRPr lang="en-US"/>
        </a:p>
      </dgm:t>
    </dgm:pt>
    <dgm:pt modelId="{6920E939-1E2B-4879-9CC2-DDDF43A94996}">
      <dgm:prSet/>
      <dgm:spPr/>
      <dgm:t>
        <a:bodyPr/>
        <a:lstStyle/>
        <a:p>
          <a:pPr>
            <a:lnSpc>
              <a:spcPct val="100000"/>
            </a:lnSpc>
          </a:pPr>
          <a:r>
            <a:rPr lang="es-EC"/>
            <a:t>Lograr mejores condiciones para la incorporación de estudiantes a través del fortalecimiento de la política de becas a grupos históricamente excluidos y con discapacidad. </a:t>
          </a:r>
          <a:endParaRPr lang="en-US"/>
        </a:p>
      </dgm:t>
    </dgm:pt>
    <dgm:pt modelId="{3B0202F6-F1D8-4115-B291-F16DAFFB43E3}" type="parTrans" cxnId="{0DDFE54F-4F60-408C-8E0C-04FCBF47B833}">
      <dgm:prSet/>
      <dgm:spPr/>
      <dgm:t>
        <a:bodyPr/>
        <a:lstStyle/>
        <a:p>
          <a:endParaRPr lang="en-US"/>
        </a:p>
      </dgm:t>
    </dgm:pt>
    <dgm:pt modelId="{2EAAC509-5613-4E61-AEF2-A635A30270F7}" type="sibTrans" cxnId="{0DDFE54F-4F60-408C-8E0C-04FCBF47B833}">
      <dgm:prSet/>
      <dgm:spPr/>
      <dgm:t>
        <a:bodyPr/>
        <a:lstStyle/>
        <a:p>
          <a:endParaRPr lang="en-US"/>
        </a:p>
      </dgm:t>
    </dgm:pt>
    <dgm:pt modelId="{2E4000E0-FEE2-4FCA-AE01-A349C3700EA0}">
      <dgm:prSet/>
      <dgm:spPr/>
      <dgm:t>
        <a:bodyPr/>
        <a:lstStyle/>
        <a:p>
          <a:pPr>
            <a:lnSpc>
              <a:spcPct val="100000"/>
            </a:lnSpc>
          </a:pPr>
          <a:r>
            <a:rPr lang="es-EC"/>
            <a:t>Incorporar los criterios pedagógicos y los mecanismos de apoyo necesarios para la ejecución adecuada de la modalidad híbrida.</a:t>
          </a:r>
          <a:endParaRPr lang="en-US"/>
        </a:p>
      </dgm:t>
    </dgm:pt>
    <dgm:pt modelId="{92407B2B-9B1F-45F3-B9BE-0E39D882BB96}" type="parTrans" cxnId="{44CCDF1D-2ACC-4FE5-8667-C861EC7372D2}">
      <dgm:prSet/>
      <dgm:spPr/>
      <dgm:t>
        <a:bodyPr/>
        <a:lstStyle/>
        <a:p>
          <a:endParaRPr lang="en-US"/>
        </a:p>
      </dgm:t>
    </dgm:pt>
    <dgm:pt modelId="{596264BF-DE9A-4324-9FF8-0843A62A5B48}" type="sibTrans" cxnId="{44CCDF1D-2ACC-4FE5-8667-C861EC7372D2}">
      <dgm:prSet/>
      <dgm:spPr/>
      <dgm:t>
        <a:bodyPr/>
        <a:lstStyle/>
        <a:p>
          <a:endParaRPr lang="en-US"/>
        </a:p>
      </dgm:t>
    </dgm:pt>
    <dgm:pt modelId="{DDA2DD3E-474E-4633-A971-2B6FBECCC13C}" type="pres">
      <dgm:prSet presAssocID="{29AEB13C-D9C9-4374-950A-6E07EB2266F0}" presName="root" presStyleCnt="0">
        <dgm:presLayoutVars>
          <dgm:dir/>
          <dgm:resizeHandles val="exact"/>
        </dgm:presLayoutVars>
      </dgm:prSet>
      <dgm:spPr/>
    </dgm:pt>
    <dgm:pt modelId="{0C1E1C80-2649-40CC-AA81-7C72F3F817BF}" type="pres">
      <dgm:prSet presAssocID="{BE7CBB4E-A6AF-42B2-87C1-FD135E80751B}" presName="compNode" presStyleCnt="0"/>
      <dgm:spPr/>
    </dgm:pt>
    <dgm:pt modelId="{3F39CCBA-E8E5-49E1-B64E-06CA03A37E82}" type="pres">
      <dgm:prSet presAssocID="{BE7CBB4E-A6AF-42B2-87C1-FD135E80751B}" presName="bgRect" presStyleLbl="bgShp" presStyleIdx="0" presStyleCnt="3"/>
      <dgm:spPr/>
    </dgm:pt>
    <dgm:pt modelId="{CCCF32DC-58FE-4C64-89BB-C415B730AC40}" type="pres">
      <dgm:prSet presAssocID="{BE7CBB4E-A6AF-42B2-87C1-FD135E8075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Graph with Upward Trend"/>
        </a:ext>
      </dgm:extLst>
    </dgm:pt>
    <dgm:pt modelId="{0CF314CC-B454-48A1-8B96-4C8E0A391CCE}" type="pres">
      <dgm:prSet presAssocID="{BE7CBB4E-A6AF-42B2-87C1-FD135E80751B}" presName="spaceRect" presStyleCnt="0"/>
      <dgm:spPr/>
    </dgm:pt>
    <dgm:pt modelId="{B352B989-F87C-4F4C-9C24-CDA577123C72}" type="pres">
      <dgm:prSet presAssocID="{BE7CBB4E-A6AF-42B2-87C1-FD135E80751B}" presName="parTx" presStyleLbl="revTx" presStyleIdx="0" presStyleCnt="3">
        <dgm:presLayoutVars>
          <dgm:chMax val="0"/>
          <dgm:chPref val="0"/>
        </dgm:presLayoutVars>
      </dgm:prSet>
      <dgm:spPr/>
    </dgm:pt>
    <dgm:pt modelId="{FC661877-E817-4F62-8C39-5B89E00E902E}" type="pres">
      <dgm:prSet presAssocID="{47A60A49-B7B5-45D6-B2E9-6B1E4F505594}" presName="sibTrans" presStyleCnt="0"/>
      <dgm:spPr/>
    </dgm:pt>
    <dgm:pt modelId="{E46C2622-1C56-44B8-A1B9-CF864A17FC92}" type="pres">
      <dgm:prSet presAssocID="{6920E939-1E2B-4879-9CC2-DDDF43A94996}" presName="compNode" presStyleCnt="0"/>
      <dgm:spPr/>
    </dgm:pt>
    <dgm:pt modelId="{6E250832-52F8-4A49-803E-3BE918CE3219}" type="pres">
      <dgm:prSet presAssocID="{6920E939-1E2B-4879-9CC2-DDDF43A94996}" presName="bgRect" presStyleLbl="bgShp" presStyleIdx="1" presStyleCnt="3"/>
      <dgm:spPr/>
    </dgm:pt>
    <dgm:pt modelId="{FF77CD66-5F68-4513-AE4E-4A71389A26B9}" type="pres">
      <dgm:prSet presAssocID="{6920E939-1E2B-4879-9CC2-DDDF43A949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ula de clases"/>
        </a:ext>
      </dgm:extLst>
    </dgm:pt>
    <dgm:pt modelId="{0BEC47A8-D1AF-480D-A263-3A4D3BA54AA8}" type="pres">
      <dgm:prSet presAssocID="{6920E939-1E2B-4879-9CC2-DDDF43A94996}" presName="spaceRect" presStyleCnt="0"/>
      <dgm:spPr/>
    </dgm:pt>
    <dgm:pt modelId="{67E25F28-7734-4D77-921E-8E469E3206EC}" type="pres">
      <dgm:prSet presAssocID="{6920E939-1E2B-4879-9CC2-DDDF43A94996}" presName="parTx" presStyleLbl="revTx" presStyleIdx="1" presStyleCnt="3">
        <dgm:presLayoutVars>
          <dgm:chMax val="0"/>
          <dgm:chPref val="0"/>
        </dgm:presLayoutVars>
      </dgm:prSet>
      <dgm:spPr/>
    </dgm:pt>
    <dgm:pt modelId="{A45BB5B9-2177-48DF-9B05-642AB10F0EA4}" type="pres">
      <dgm:prSet presAssocID="{2EAAC509-5613-4E61-AEF2-A635A30270F7}" presName="sibTrans" presStyleCnt="0"/>
      <dgm:spPr/>
    </dgm:pt>
    <dgm:pt modelId="{49C92162-E3F6-45C3-94C8-B3EE2349B1D4}" type="pres">
      <dgm:prSet presAssocID="{2E4000E0-FEE2-4FCA-AE01-A349C3700EA0}" presName="compNode" presStyleCnt="0"/>
      <dgm:spPr/>
    </dgm:pt>
    <dgm:pt modelId="{CAFDAE64-893C-4D6B-8D71-19FA5572C684}" type="pres">
      <dgm:prSet presAssocID="{2E4000E0-FEE2-4FCA-AE01-A349C3700EA0}" presName="bgRect" presStyleLbl="bgShp" presStyleIdx="2" presStyleCnt="3"/>
      <dgm:spPr/>
    </dgm:pt>
    <dgm:pt modelId="{51834D26-37C0-40B8-80F8-562092D5EB3F}" type="pres">
      <dgm:prSet presAssocID="{2E4000E0-FEE2-4FCA-AE01-A349C3700E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984245AB-AE33-4BF2-A4A3-1A0AFBA1C90B}" type="pres">
      <dgm:prSet presAssocID="{2E4000E0-FEE2-4FCA-AE01-A349C3700EA0}" presName="spaceRect" presStyleCnt="0"/>
      <dgm:spPr/>
    </dgm:pt>
    <dgm:pt modelId="{F3BCC837-A856-4C7C-8255-05AF838EAE24}" type="pres">
      <dgm:prSet presAssocID="{2E4000E0-FEE2-4FCA-AE01-A349C3700EA0}" presName="parTx" presStyleLbl="revTx" presStyleIdx="2" presStyleCnt="3">
        <dgm:presLayoutVars>
          <dgm:chMax val="0"/>
          <dgm:chPref val="0"/>
        </dgm:presLayoutVars>
      </dgm:prSet>
      <dgm:spPr/>
    </dgm:pt>
  </dgm:ptLst>
  <dgm:cxnLst>
    <dgm:cxn modelId="{6A3D5203-DBD6-4025-B917-E129F3588218}" srcId="{29AEB13C-D9C9-4374-950A-6E07EB2266F0}" destId="{BE7CBB4E-A6AF-42B2-87C1-FD135E80751B}" srcOrd="0" destOrd="0" parTransId="{8C9C5FE6-353C-4228-A2C5-3A7B9EF22A2D}" sibTransId="{47A60A49-B7B5-45D6-B2E9-6B1E4F505594}"/>
    <dgm:cxn modelId="{44CCDF1D-2ACC-4FE5-8667-C861EC7372D2}" srcId="{29AEB13C-D9C9-4374-950A-6E07EB2266F0}" destId="{2E4000E0-FEE2-4FCA-AE01-A349C3700EA0}" srcOrd="2" destOrd="0" parTransId="{92407B2B-9B1F-45F3-B9BE-0E39D882BB96}" sibTransId="{596264BF-DE9A-4324-9FF8-0843A62A5B48}"/>
    <dgm:cxn modelId="{1C086E33-8EDF-4A40-AB66-EE88C76A06FE}" type="presOf" srcId="{6920E939-1E2B-4879-9CC2-DDDF43A94996}" destId="{67E25F28-7734-4D77-921E-8E469E3206EC}" srcOrd="0" destOrd="0" presId="urn:microsoft.com/office/officeart/2018/2/layout/IconVerticalSolidList"/>
    <dgm:cxn modelId="{0DDFE54F-4F60-408C-8E0C-04FCBF47B833}" srcId="{29AEB13C-D9C9-4374-950A-6E07EB2266F0}" destId="{6920E939-1E2B-4879-9CC2-DDDF43A94996}" srcOrd="1" destOrd="0" parTransId="{3B0202F6-F1D8-4115-B291-F16DAFFB43E3}" sibTransId="{2EAAC509-5613-4E61-AEF2-A635A30270F7}"/>
    <dgm:cxn modelId="{690C0B7E-BE31-49D1-8000-8C30E7748F79}" type="presOf" srcId="{29AEB13C-D9C9-4374-950A-6E07EB2266F0}" destId="{DDA2DD3E-474E-4633-A971-2B6FBECCC13C}" srcOrd="0" destOrd="0" presId="urn:microsoft.com/office/officeart/2018/2/layout/IconVerticalSolidList"/>
    <dgm:cxn modelId="{3E5458A3-E22B-48D5-9D4D-9A9BED602D4A}" type="presOf" srcId="{BE7CBB4E-A6AF-42B2-87C1-FD135E80751B}" destId="{B352B989-F87C-4F4C-9C24-CDA577123C72}" srcOrd="0" destOrd="0" presId="urn:microsoft.com/office/officeart/2018/2/layout/IconVerticalSolidList"/>
    <dgm:cxn modelId="{E022D4DC-82DB-4538-AECA-6794A79B3D17}" type="presOf" srcId="{2E4000E0-FEE2-4FCA-AE01-A349C3700EA0}" destId="{F3BCC837-A856-4C7C-8255-05AF838EAE24}" srcOrd="0" destOrd="0" presId="urn:microsoft.com/office/officeart/2018/2/layout/IconVerticalSolidList"/>
    <dgm:cxn modelId="{015264D7-C44F-47EF-A828-B9BB9ABB44A8}" type="presParOf" srcId="{DDA2DD3E-474E-4633-A971-2B6FBECCC13C}" destId="{0C1E1C80-2649-40CC-AA81-7C72F3F817BF}" srcOrd="0" destOrd="0" presId="urn:microsoft.com/office/officeart/2018/2/layout/IconVerticalSolidList"/>
    <dgm:cxn modelId="{5B2ED304-D5A2-4B74-9B43-313EC0EF7059}" type="presParOf" srcId="{0C1E1C80-2649-40CC-AA81-7C72F3F817BF}" destId="{3F39CCBA-E8E5-49E1-B64E-06CA03A37E82}" srcOrd="0" destOrd="0" presId="urn:microsoft.com/office/officeart/2018/2/layout/IconVerticalSolidList"/>
    <dgm:cxn modelId="{DCD79E6D-4C4D-48CD-B644-9A1899F10EF8}" type="presParOf" srcId="{0C1E1C80-2649-40CC-AA81-7C72F3F817BF}" destId="{CCCF32DC-58FE-4C64-89BB-C415B730AC40}" srcOrd="1" destOrd="0" presId="urn:microsoft.com/office/officeart/2018/2/layout/IconVerticalSolidList"/>
    <dgm:cxn modelId="{F1F0AA09-0B4F-4B5B-A80A-623A2EACE2C7}" type="presParOf" srcId="{0C1E1C80-2649-40CC-AA81-7C72F3F817BF}" destId="{0CF314CC-B454-48A1-8B96-4C8E0A391CCE}" srcOrd="2" destOrd="0" presId="urn:microsoft.com/office/officeart/2018/2/layout/IconVerticalSolidList"/>
    <dgm:cxn modelId="{C4288674-7F87-4BDB-B878-B8B82255C31E}" type="presParOf" srcId="{0C1E1C80-2649-40CC-AA81-7C72F3F817BF}" destId="{B352B989-F87C-4F4C-9C24-CDA577123C72}" srcOrd="3" destOrd="0" presId="urn:microsoft.com/office/officeart/2018/2/layout/IconVerticalSolidList"/>
    <dgm:cxn modelId="{40DB3617-F38D-46E5-BA6A-33E846D6E9C0}" type="presParOf" srcId="{DDA2DD3E-474E-4633-A971-2B6FBECCC13C}" destId="{FC661877-E817-4F62-8C39-5B89E00E902E}" srcOrd="1" destOrd="0" presId="urn:microsoft.com/office/officeart/2018/2/layout/IconVerticalSolidList"/>
    <dgm:cxn modelId="{42E62483-7287-41CE-A867-CC2D9EDFD1A3}" type="presParOf" srcId="{DDA2DD3E-474E-4633-A971-2B6FBECCC13C}" destId="{E46C2622-1C56-44B8-A1B9-CF864A17FC92}" srcOrd="2" destOrd="0" presId="urn:microsoft.com/office/officeart/2018/2/layout/IconVerticalSolidList"/>
    <dgm:cxn modelId="{E8E2051E-1B3D-43E6-92C1-ECB4A5A4B08E}" type="presParOf" srcId="{E46C2622-1C56-44B8-A1B9-CF864A17FC92}" destId="{6E250832-52F8-4A49-803E-3BE918CE3219}" srcOrd="0" destOrd="0" presId="urn:microsoft.com/office/officeart/2018/2/layout/IconVerticalSolidList"/>
    <dgm:cxn modelId="{747B62D3-C87C-497D-896C-AE1055516637}" type="presParOf" srcId="{E46C2622-1C56-44B8-A1B9-CF864A17FC92}" destId="{FF77CD66-5F68-4513-AE4E-4A71389A26B9}" srcOrd="1" destOrd="0" presId="urn:microsoft.com/office/officeart/2018/2/layout/IconVerticalSolidList"/>
    <dgm:cxn modelId="{04702465-EF03-4499-91CB-2331ADB3205D}" type="presParOf" srcId="{E46C2622-1C56-44B8-A1B9-CF864A17FC92}" destId="{0BEC47A8-D1AF-480D-A263-3A4D3BA54AA8}" srcOrd="2" destOrd="0" presId="urn:microsoft.com/office/officeart/2018/2/layout/IconVerticalSolidList"/>
    <dgm:cxn modelId="{781ABF6B-3A2C-4895-A48C-9505828D0A63}" type="presParOf" srcId="{E46C2622-1C56-44B8-A1B9-CF864A17FC92}" destId="{67E25F28-7734-4D77-921E-8E469E3206EC}" srcOrd="3" destOrd="0" presId="urn:microsoft.com/office/officeart/2018/2/layout/IconVerticalSolidList"/>
    <dgm:cxn modelId="{BADB3DF8-F7A7-4AD4-B4DF-7E6CC1CF69A7}" type="presParOf" srcId="{DDA2DD3E-474E-4633-A971-2B6FBECCC13C}" destId="{A45BB5B9-2177-48DF-9B05-642AB10F0EA4}" srcOrd="3" destOrd="0" presId="urn:microsoft.com/office/officeart/2018/2/layout/IconVerticalSolidList"/>
    <dgm:cxn modelId="{A9660DEE-F645-47F5-8160-2ADB872190B9}" type="presParOf" srcId="{DDA2DD3E-474E-4633-A971-2B6FBECCC13C}" destId="{49C92162-E3F6-45C3-94C8-B3EE2349B1D4}" srcOrd="4" destOrd="0" presId="urn:microsoft.com/office/officeart/2018/2/layout/IconVerticalSolidList"/>
    <dgm:cxn modelId="{D26B4F79-421F-4668-BA28-7C43BFD24200}" type="presParOf" srcId="{49C92162-E3F6-45C3-94C8-B3EE2349B1D4}" destId="{CAFDAE64-893C-4D6B-8D71-19FA5572C684}" srcOrd="0" destOrd="0" presId="urn:microsoft.com/office/officeart/2018/2/layout/IconVerticalSolidList"/>
    <dgm:cxn modelId="{6E8D086D-5B19-4ECC-89A3-E1A8DE52C680}" type="presParOf" srcId="{49C92162-E3F6-45C3-94C8-B3EE2349B1D4}" destId="{51834D26-37C0-40B8-80F8-562092D5EB3F}" srcOrd="1" destOrd="0" presId="urn:microsoft.com/office/officeart/2018/2/layout/IconVerticalSolidList"/>
    <dgm:cxn modelId="{18B6BDDF-BBD9-4A79-9470-2F730E052B88}" type="presParOf" srcId="{49C92162-E3F6-45C3-94C8-B3EE2349B1D4}" destId="{984245AB-AE33-4BF2-A4A3-1A0AFBA1C90B}" srcOrd="2" destOrd="0" presId="urn:microsoft.com/office/officeart/2018/2/layout/IconVerticalSolidList"/>
    <dgm:cxn modelId="{322D127E-5F72-45F2-A66F-0B170ADCD02F}" type="presParOf" srcId="{49C92162-E3F6-45C3-94C8-B3EE2349B1D4}" destId="{F3BCC837-A856-4C7C-8255-05AF838EAE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8C4BA-94BB-4EEC-8930-D3C9234328FC}" type="doc">
      <dgm:prSet loTypeId="urn:microsoft.com/office/officeart/2016/7/layout/LinearBlockProcessNumbered" loCatId="process" qsTypeId="urn:microsoft.com/office/officeart/2005/8/quickstyle/simple1" qsCatId="simple" csTypeId="urn:microsoft.com/office/officeart/2005/8/colors/colorful3" csCatId="colorful" phldr="1"/>
      <dgm:spPr/>
    </dgm:pt>
    <dgm:pt modelId="{4D6C6DE1-E54F-4E50-A55D-ED6F21E45E53}">
      <dgm:prSet phldrT="[Texto]"/>
      <dgm:spPr/>
      <dgm:t>
        <a:bodyPr/>
        <a:lstStyle/>
        <a:p>
          <a:r>
            <a:rPr lang="es-EC" b="1" dirty="0"/>
            <a:t>Postulantes: </a:t>
          </a:r>
          <a:r>
            <a:rPr lang="es-EC" dirty="0"/>
            <a:t>el doble de la proyección de matriculados</a:t>
          </a:r>
        </a:p>
      </dgm:t>
    </dgm:pt>
    <dgm:pt modelId="{54746BD9-A7F8-40F7-85BE-38ECD2DCE3AC}" type="parTrans" cxnId="{2AAE8B33-FCAB-4A48-968D-1F06E127D835}">
      <dgm:prSet/>
      <dgm:spPr/>
      <dgm:t>
        <a:bodyPr/>
        <a:lstStyle/>
        <a:p>
          <a:endParaRPr lang="es-EC"/>
        </a:p>
      </dgm:t>
    </dgm:pt>
    <dgm:pt modelId="{D9E584CC-5420-4C62-84CE-56C62C8FC9BF}" type="sibTrans" cxnId="{2AAE8B33-FCAB-4A48-968D-1F06E127D835}">
      <dgm:prSet phldrT="01"/>
      <dgm:spPr/>
      <dgm:t>
        <a:bodyPr/>
        <a:lstStyle/>
        <a:p>
          <a:r>
            <a:rPr lang="es-EC"/>
            <a:t>01</a:t>
          </a:r>
        </a:p>
      </dgm:t>
    </dgm:pt>
    <dgm:pt modelId="{57C2340D-044E-4408-94C6-ABE01109B7FC}">
      <dgm:prSet phldrT="[Texto]"/>
      <dgm:spPr/>
      <dgm:t>
        <a:bodyPr/>
        <a:lstStyle/>
        <a:p>
          <a:r>
            <a:rPr lang="es-EC" b="1" dirty="0"/>
            <a:t>Matriculados: </a:t>
          </a:r>
          <a:r>
            <a:rPr lang="es-EC" dirty="0"/>
            <a:t>260 en 15 maestrías </a:t>
          </a:r>
        </a:p>
        <a:p>
          <a:endParaRPr lang="es-EC" dirty="0"/>
        </a:p>
        <a:p>
          <a:r>
            <a:rPr lang="es-EC" dirty="0"/>
            <a:t>15 – 20 – 25 por programa</a:t>
          </a:r>
        </a:p>
      </dgm:t>
    </dgm:pt>
    <dgm:pt modelId="{88502A21-A9D5-4F54-82D4-2785CF669E18}" type="parTrans" cxnId="{1DB004F9-8ABE-4FEE-BA1D-CABDD865A57B}">
      <dgm:prSet/>
      <dgm:spPr/>
      <dgm:t>
        <a:bodyPr/>
        <a:lstStyle/>
        <a:p>
          <a:endParaRPr lang="es-EC"/>
        </a:p>
      </dgm:t>
    </dgm:pt>
    <dgm:pt modelId="{E7AAFBF7-9CEF-48E4-A10E-B4B41E12D364}" type="sibTrans" cxnId="{1DB004F9-8ABE-4FEE-BA1D-CABDD865A57B}">
      <dgm:prSet phldrT="02"/>
      <dgm:spPr/>
      <dgm:t>
        <a:bodyPr/>
        <a:lstStyle/>
        <a:p>
          <a:r>
            <a:rPr lang="es-EC"/>
            <a:t>02</a:t>
          </a:r>
        </a:p>
      </dgm:t>
    </dgm:pt>
    <dgm:pt modelId="{F0AF1B6E-8222-464F-B1CF-867670BBABB2}">
      <dgm:prSet phldrT="[Texto]"/>
      <dgm:spPr/>
      <dgm:t>
        <a:bodyPr/>
        <a:lstStyle/>
        <a:p>
          <a:r>
            <a:rPr lang="es-EC" dirty="0"/>
            <a:t>50% de </a:t>
          </a:r>
          <a:r>
            <a:rPr lang="es-EC" b="1" dirty="0"/>
            <a:t>becas de estipendio </a:t>
          </a:r>
          <a:r>
            <a:rPr lang="es-EC" dirty="0"/>
            <a:t>respecto de la proyección de matriculados</a:t>
          </a:r>
        </a:p>
      </dgm:t>
    </dgm:pt>
    <dgm:pt modelId="{90CD52BE-B5B4-48B6-8EA9-7C6F551F0973}" type="parTrans" cxnId="{937CE1B3-38D6-4869-86D6-88F7D809A4EB}">
      <dgm:prSet/>
      <dgm:spPr/>
      <dgm:t>
        <a:bodyPr/>
        <a:lstStyle/>
        <a:p>
          <a:endParaRPr lang="es-EC"/>
        </a:p>
      </dgm:t>
    </dgm:pt>
    <dgm:pt modelId="{FA107491-4F4F-475A-9149-AB6C069DB8C1}" type="sibTrans" cxnId="{937CE1B3-38D6-4869-86D6-88F7D809A4EB}">
      <dgm:prSet phldrT="03"/>
      <dgm:spPr/>
      <dgm:t>
        <a:bodyPr/>
        <a:lstStyle/>
        <a:p>
          <a:r>
            <a:rPr lang="es-EC" dirty="0"/>
            <a:t>03</a:t>
          </a:r>
        </a:p>
      </dgm:t>
    </dgm:pt>
    <dgm:pt modelId="{EEA47465-7C98-4AE7-B5AA-C04EE35471F7}" type="pres">
      <dgm:prSet presAssocID="{E2C8C4BA-94BB-4EEC-8930-D3C9234328FC}" presName="Name0" presStyleCnt="0">
        <dgm:presLayoutVars>
          <dgm:animLvl val="lvl"/>
          <dgm:resizeHandles val="exact"/>
        </dgm:presLayoutVars>
      </dgm:prSet>
      <dgm:spPr/>
    </dgm:pt>
    <dgm:pt modelId="{4D7D3471-02E8-42AB-9726-28FDE07919FA}" type="pres">
      <dgm:prSet presAssocID="{4D6C6DE1-E54F-4E50-A55D-ED6F21E45E53}" presName="compositeNode" presStyleCnt="0">
        <dgm:presLayoutVars>
          <dgm:bulletEnabled val="1"/>
        </dgm:presLayoutVars>
      </dgm:prSet>
      <dgm:spPr/>
    </dgm:pt>
    <dgm:pt modelId="{209578E5-44CB-4F0F-956C-098B0BAE92FE}" type="pres">
      <dgm:prSet presAssocID="{4D6C6DE1-E54F-4E50-A55D-ED6F21E45E53}" presName="bgRect" presStyleLbl="alignNode1" presStyleIdx="0" presStyleCnt="3"/>
      <dgm:spPr/>
    </dgm:pt>
    <dgm:pt modelId="{C3DD9A0B-4CE3-42E8-902D-35D3CCAA4A14}" type="pres">
      <dgm:prSet presAssocID="{D9E584CC-5420-4C62-84CE-56C62C8FC9BF}" presName="sibTransNodeRect" presStyleLbl="alignNode1" presStyleIdx="0" presStyleCnt="3">
        <dgm:presLayoutVars>
          <dgm:chMax val="0"/>
          <dgm:bulletEnabled val="1"/>
        </dgm:presLayoutVars>
      </dgm:prSet>
      <dgm:spPr/>
    </dgm:pt>
    <dgm:pt modelId="{694ED100-1915-41B8-B0D3-E644674434EF}" type="pres">
      <dgm:prSet presAssocID="{4D6C6DE1-E54F-4E50-A55D-ED6F21E45E53}" presName="nodeRect" presStyleLbl="alignNode1" presStyleIdx="0" presStyleCnt="3">
        <dgm:presLayoutVars>
          <dgm:bulletEnabled val="1"/>
        </dgm:presLayoutVars>
      </dgm:prSet>
      <dgm:spPr/>
    </dgm:pt>
    <dgm:pt modelId="{45D71264-F1FE-4E1C-B230-1C2D9FCBAC7B}" type="pres">
      <dgm:prSet presAssocID="{D9E584CC-5420-4C62-84CE-56C62C8FC9BF}" presName="sibTrans" presStyleCnt="0"/>
      <dgm:spPr/>
    </dgm:pt>
    <dgm:pt modelId="{D06A71EC-F444-4DBD-8631-36B9242E51C9}" type="pres">
      <dgm:prSet presAssocID="{57C2340D-044E-4408-94C6-ABE01109B7FC}" presName="compositeNode" presStyleCnt="0">
        <dgm:presLayoutVars>
          <dgm:bulletEnabled val="1"/>
        </dgm:presLayoutVars>
      </dgm:prSet>
      <dgm:spPr/>
    </dgm:pt>
    <dgm:pt modelId="{9BEDBF0E-DCEA-4BA4-839A-F1ED22550414}" type="pres">
      <dgm:prSet presAssocID="{57C2340D-044E-4408-94C6-ABE01109B7FC}" presName="bgRect" presStyleLbl="alignNode1" presStyleIdx="1" presStyleCnt="3"/>
      <dgm:spPr/>
    </dgm:pt>
    <dgm:pt modelId="{7823ADE0-9134-4E7D-93E9-EF8D1E11C12B}" type="pres">
      <dgm:prSet presAssocID="{E7AAFBF7-9CEF-48E4-A10E-B4B41E12D364}" presName="sibTransNodeRect" presStyleLbl="alignNode1" presStyleIdx="1" presStyleCnt="3">
        <dgm:presLayoutVars>
          <dgm:chMax val="0"/>
          <dgm:bulletEnabled val="1"/>
        </dgm:presLayoutVars>
      </dgm:prSet>
      <dgm:spPr/>
    </dgm:pt>
    <dgm:pt modelId="{35010192-D704-4974-9270-0B70EC39D5BF}" type="pres">
      <dgm:prSet presAssocID="{57C2340D-044E-4408-94C6-ABE01109B7FC}" presName="nodeRect" presStyleLbl="alignNode1" presStyleIdx="1" presStyleCnt="3">
        <dgm:presLayoutVars>
          <dgm:bulletEnabled val="1"/>
        </dgm:presLayoutVars>
      </dgm:prSet>
      <dgm:spPr/>
    </dgm:pt>
    <dgm:pt modelId="{D282F01B-FF54-42F2-BEF4-B549FA4B65C6}" type="pres">
      <dgm:prSet presAssocID="{E7AAFBF7-9CEF-48E4-A10E-B4B41E12D364}" presName="sibTrans" presStyleCnt="0"/>
      <dgm:spPr/>
    </dgm:pt>
    <dgm:pt modelId="{B0EC843A-A576-485C-B521-45D05A4667AC}" type="pres">
      <dgm:prSet presAssocID="{F0AF1B6E-8222-464F-B1CF-867670BBABB2}" presName="compositeNode" presStyleCnt="0">
        <dgm:presLayoutVars>
          <dgm:bulletEnabled val="1"/>
        </dgm:presLayoutVars>
      </dgm:prSet>
      <dgm:spPr/>
    </dgm:pt>
    <dgm:pt modelId="{0A23A5ED-BAF5-4FCE-AA38-4788E00B2371}" type="pres">
      <dgm:prSet presAssocID="{F0AF1B6E-8222-464F-B1CF-867670BBABB2}" presName="bgRect" presStyleLbl="alignNode1" presStyleIdx="2" presStyleCnt="3"/>
      <dgm:spPr/>
    </dgm:pt>
    <dgm:pt modelId="{357D35D1-3A02-44D0-9C2A-64821C0E4967}" type="pres">
      <dgm:prSet presAssocID="{FA107491-4F4F-475A-9149-AB6C069DB8C1}" presName="sibTransNodeRect" presStyleLbl="alignNode1" presStyleIdx="2" presStyleCnt="3">
        <dgm:presLayoutVars>
          <dgm:chMax val="0"/>
          <dgm:bulletEnabled val="1"/>
        </dgm:presLayoutVars>
      </dgm:prSet>
      <dgm:spPr/>
    </dgm:pt>
    <dgm:pt modelId="{A6E81371-C960-41D6-85F8-15000B62D283}" type="pres">
      <dgm:prSet presAssocID="{F0AF1B6E-8222-464F-B1CF-867670BBABB2}" presName="nodeRect" presStyleLbl="alignNode1" presStyleIdx="2" presStyleCnt="3">
        <dgm:presLayoutVars>
          <dgm:bulletEnabled val="1"/>
        </dgm:presLayoutVars>
      </dgm:prSet>
      <dgm:spPr/>
    </dgm:pt>
  </dgm:ptLst>
  <dgm:cxnLst>
    <dgm:cxn modelId="{2AAE8B33-FCAB-4A48-968D-1F06E127D835}" srcId="{E2C8C4BA-94BB-4EEC-8930-D3C9234328FC}" destId="{4D6C6DE1-E54F-4E50-A55D-ED6F21E45E53}" srcOrd="0" destOrd="0" parTransId="{54746BD9-A7F8-40F7-85BE-38ECD2DCE3AC}" sibTransId="{D9E584CC-5420-4C62-84CE-56C62C8FC9BF}"/>
    <dgm:cxn modelId="{47D2F436-17B4-4A23-8E71-AC2A5068D778}" type="presOf" srcId="{57C2340D-044E-4408-94C6-ABE01109B7FC}" destId="{35010192-D704-4974-9270-0B70EC39D5BF}" srcOrd="1" destOrd="0" presId="urn:microsoft.com/office/officeart/2016/7/layout/LinearBlockProcessNumbered"/>
    <dgm:cxn modelId="{C811054E-AA56-4613-8377-D538D7E6B45E}" type="presOf" srcId="{FA107491-4F4F-475A-9149-AB6C069DB8C1}" destId="{357D35D1-3A02-44D0-9C2A-64821C0E4967}" srcOrd="0" destOrd="0" presId="urn:microsoft.com/office/officeart/2016/7/layout/LinearBlockProcessNumbered"/>
    <dgm:cxn modelId="{178DD251-9976-4E36-A134-83ACBD690257}" type="presOf" srcId="{F0AF1B6E-8222-464F-B1CF-867670BBABB2}" destId="{A6E81371-C960-41D6-85F8-15000B62D283}" srcOrd="1" destOrd="0" presId="urn:microsoft.com/office/officeart/2016/7/layout/LinearBlockProcessNumbered"/>
    <dgm:cxn modelId="{3CA2D855-1EFA-4A9C-816A-89183ABE1CCF}" type="presOf" srcId="{D9E584CC-5420-4C62-84CE-56C62C8FC9BF}" destId="{C3DD9A0B-4CE3-42E8-902D-35D3CCAA4A14}" srcOrd="0" destOrd="0" presId="urn:microsoft.com/office/officeart/2016/7/layout/LinearBlockProcessNumbered"/>
    <dgm:cxn modelId="{FDC55359-0E0D-4C42-9CC8-D3E1058A207A}" type="presOf" srcId="{4D6C6DE1-E54F-4E50-A55D-ED6F21E45E53}" destId="{694ED100-1915-41B8-B0D3-E644674434EF}" srcOrd="1" destOrd="0" presId="urn:microsoft.com/office/officeart/2016/7/layout/LinearBlockProcessNumbered"/>
    <dgm:cxn modelId="{870AEE89-BA15-4769-A3BA-54ACAB1B5734}" type="presOf" srcId="{E7AAFBF7-9CEF-48E4-A10E-B4B41E12D364}" destId="{7823ADE0-9134-4E7D-93E9-EF8D1E11C12B}" srcOrd="0" destOrd="0" presId="urn:microsoft.com/office/officeart/2016/7/layout/LinearBlockProcessNumbered"/>
    <dgm:cxn modelId="{19545897-1942-41FF-95C7-EB06359C3C7F}" type="presOf" srcId="{57C2340D-044E-4408-94C6-ABE01109B7FC}" destId="{9BEDBF0E-DCEA-4BA4-839A-F1ED22550414}" srcOrd="0" destOrd="0" presId="urn:microsoft.com/office/officeart/2016/7/layout/LinearBlockProcessNumbered"/>
    <dgm:cxn modelId="{937CE1B3-38D6-4869-86D6-88F7D809A4EB}" srcId="{E2C8C4BA-94BB-4EEC-8930-D3C9234328FC}" destId="{F0AF1B6E-8222-464F-B1CF-867670BBABB2}" srcOrd="2" destOrd="0" parTransId="{90CD52BE-B5B4-48B6-8EA9-7C6F551F0973}" sibTransId="{FA107491-4F4F-475A-9149-AB6C069DB8C1}"/>
    <dgm:cxn modelId="{D2F4C9C8-D697-465B-B660-4DA39ED1A51F}" type="presOf" srcId="{E2C8C4BA-94BB-4EEC-8930-D3C9234328FC}" destId="{EEA47465-7C98-4AE7-B5AA-C04EE35471F7}" srcOrd="0" destOrd="0" presId="urn:microsoft.com/office/officeart/2016/7/layout/LinearBlockProcessNumbered"/>
    <dgm:cxn modelId="{7238E9C9-D99F-49AE-9C32-02063F898554}" type="presOf" srcId="{4D6C6DE1-E54F-4E50-A55D-ED6F21E45E53}" destId="{209578E5-44CB-4F0F-956C-098B0BAE92FE}" srcOrd="0" destOrd="0" presId="urn:microsoft.com/office/officeart/2016/7/layout/LinearBlockProcessNumbered"/>
    <dgm:cxn modelId="{C9ACBACC-BCA9-4D7B-8082-046292CE9D41}" type="presOf" srcId="{F0AF1B6E-8222-464F-B1CF-867670BBABB2}" destId="{0A23A5ED-BAF5-4FCE-AA38-4788E00B2371}" srcOrd="0" destOrd="0" presId="urn:microsoft.com/office/officeart/2016/7/layout/LinearBlockProcessNumbered"/>
    <dgm:cxn modelId="{1DB004F9-8ABE-4FEE-BA1D-CABDD865A57B}" srcId="{E2C8C4BA-94BB-4EEC-8930-D3C9234328FC}" destId="{57C2340D-044E-4408-94C6-ABE01109B7FC}" srcOrd="1" destOrd="0" parTransId="{88502A21-A9D5-4F54-82D4-2785CF669E18}" sibTransId="{E7AAFBF7-9CEF-48E4-A10E-B4B41E12D364}"/>
    <dgm:cxn modelId="{487C684B-E500-4147-8CDF-377A5E958D7F}" type="presParOf" srcId="{EEA47465-7C98-4AE7-B5AA-C04EE35471F7}" destId="{4D7D3471-02E8-42AB-9726-28FDE07919FA}" srcOrd="0" destOrd="0" presId="urn:microsoft.com/office/officeart/2016/7/layout/LinearBlockProcessNumbered"/>
    <dgm:cxn modelId="{40404513-E798-4378-BA36-22BD14570BB4}" type="presParOf" srcId="{4D7D3471-02E8-42AB-9726-28FDE07919FA}" destId="{209578E5-44CB-4F0F-956C-098B0BAE92FE}" srcOrd="0" destOrd="0" presId="urn:microsoft.com/office/officeart/2016/7/layout/LinearBlockProcessNumbered"/>
    <dgm:cxn modelId="{34B3C486-82D0-42E2-95D3-D85B519D37DA}" type="presParOf" srcId="{4D7D3471-02E8-42AB-9726-28FDE07919FA}" destId="{C3DD9A0B-4CE3-42E8-902D-35D3CCAA4A14}" srcOrd="1" destOrd="0" presId="urn:microsoft.com/office/officeart/2016/7/layout/LinearBlockProcessNumbered"/>
    <dgm:cxn modelId="{BD74F25F-C83B-4764-9E1E-CAE38545654B}" type="presParOf" srcId="{4D7D3471-02E8-42AB-9726-28FDE07919FA}" destId="{694ED100-1915-41B8-B0D3-E644674434EF}" srcOrd="2" destOrd="0" presId="urn:microsoft.com/office/officeart/2016/7/layout/LinearBlockProcessNumbered"/>
    <dgm:cxn modelId="{B19F82D3-1AF2-4352-BE96-451BFCA35F20}" type="presParOf" srcId="{EEA47465-7C98-4AE7-B5AA-C04EE35471F7}" destId="{45D71264-F1FE-4E1C-B230-1C2D9FCBAC7B}" srcOrd="1" destOrd="0" presId="urn:microsoft.com/office/officeart/2016/7/layout/LinearBlockProcessNumbered"/>
    <dgm:cxn modelId="{885DE992-89F9-4DEC-9933-F326E7F7005F}" type="presParOf" srcId="{EEA47465-7C98-4AE7-B5AA-C04EE35471F7}" destId="{D06A71EC-F444-4DBD-8631-36B9242E51C9}" srcOrd="2" destOrd="0" presId="urn:microsoft.com/office/officeart/2016/7/layout/LinearBlockProcessNumbered"/>
    <dgm:cxn modelId="{A7EB4382-172D-404E-86F9-74C77F7C134D}" type="presParOf" srcId="{D06A71EC-F444-4DBD-8631-36B9242E51C9}" destId="{9BEDBF0E-DCEA-4BA4-839A-F1ED22550414}" srcOrd="0" destOrd="0" presId="urn:microsoft.com/office/officeart/2016/7/layout/LinearBlockProcessNumbered"/>
    <dgm:cxn modelId="{6EA49F71-8B7C-49D0-8819-2D6576099E69}" type="presParOf" srcId="{D06A71EC-F444-4DBD-8631-36B9242E51C9}" destId="{7823ADE0-9134-4E7D-93E9-EF8D1E11C12B}" srcOrd="1" destOrd="0" presId="urn:microsoft.com/office/officeart/2016/7/layout/LinearBlockProcessNumbered"/>
    <dgm:cxn modelId="{D2396993-CC53-45E5-A6E2-66CFBFB74D64}" type="presParOf" srcId="{D06A71EC-F444-4DBD-8631-36B9242E51C9}" destId="{35010192-D704-4974-9270-0B70EC39D5BF}" srcOrd="2" destOrd="0" presId="urn:microsoft.com/office/officeart/2016/7/layout/LinearBlockProcessNumbered"/>
    <dgm:cxn modelId="{B1F1AB6E-5F0D-4B98-B8DC-99FD07B57DAA}" type="presParOf" srcId="{EEA47465-7C98-4AE7-B5AA-C04EE35471F7}" destId="{D282F01B-FF54-42F2-BEF4-B549FA4B65C6}" srcOrd="3" destOrd="0" presId="urn:microsoft.com/office/officeart/2016/7/layout/LinearBlockProcessNumbered"/>
    <dgm:cxn modelId="{C7FAA37B-C010-47F9-8E7D-AD7C90EE4CFE}" type="presParOf" srcId="{EEA47465-7C98-4AE7-B5AA-C04EE35471F7}" destId="{B0EC843A-A576-485C-B521-45D05A4667AC}" srcOrd="4" destOrd="0" presId="urn:microsoft.com/office/officeart/2016/7/layout/LinearBlockProcessNumbered"/>
    <dgm:cxn modelId="{108F352F-E720-4C72-A6BC-0FF19D8591B9}" type="presParOf" srcId="{B0EC843A-A576-485C-B521-45D05A4667AC}" destId="{0A23A5ED-BAF5-4FCE-AA38-4788E00B2371}" srcOrd="0" destOrd="0" presId="urn:microsoft.com/office/officeart/2016/7/layout/LinearBlockProcessNumbered"/>
    <dgm:cxn modelId="{F891F57B-4480-43AB-B331-A310CD922D02}" type="presParOf" srcId="{B0EC843A-A576-485C-B521-45D05A4667AC}" destId="{357D35D1-3A02-44D0-9C2A-64821C0E4967}" srcOrd="1" destOrd="0" presId="urn:microsoft.com/office/officeart/2016/7/layout/LinearBlockProcessNumbered"/>
    <dgm:cxn modelId="{A452F66D-7ABA-452D-94AB-CF7C480C985B}" type="presParOf" srcId="{B0EC843A-A576-485C-B521-45D05A4667AC}" destId="{A6E81371-C960-41D6-85F8-15000B62D28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6ADBF6-2B17-42FE-9148-07009903C6F3}"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04F93D47-65EA-4681-AE11-4145A0EB3026}">
      <dgm:prSet custT="1"/>
      <dgm:spPr/>
      <dgm:t>
        <a:bodyPr/>
        <a:lstStyle/>
        <a:p>
          <a:pPr>
            <a:defRPr cap="all"/>
          </a:pPr>
          <a:r>
            <a:rPr lang="es-EC" sz="1600" dirty="0"/>
            <a:t>Contratación de ORD para cubrir los talleres</a:t>
          </a:r>
          <a:endParaRPr lang="en-US" sz="1400" dirty="0"/>
        </a:p>
      </dgm:t>
    </dgm:pt>
    <dgm:pt modelId="{620A37E8-DBB0-4690-8CED-D396FA20D827}" type="parTrans" cxnId="{726558B6-59D9-496C-8B86-2E5B0DF876B5}">
      <dgm:prSet/>
      <dgm:spPr/>
      <dgm:t>
        <a:bodyPr/>
        <a:lstStyle/>
        <a:p>
          <a:endParaRPr lang="en-US"/>
        </a:p>
      </dgm:t>
    </dgm:pt>
    <dgm:pt modelId="{11246476-3D2C-4990-96D2-A178EA1F513B}" type="sibTrans" cxnId="{726558B6-59D9-496C-8B86-2E5B0DF876B5}">
      <dgm:prSet/>
      <dgm:spPr/>
      <dgm:t>
        <a:bodyPr/>
        <a:lstStyle/>
        <a:p>
          <a:endParaRPr lang="en-US"/>
        </a:p>
      </dgm:t>
    </dgm:pt>
    <dgm:pt modelId="{2BDCA996-C4FA-4544-83DA-311DECE9B042}">
      <dgm:prSet custT="1"/>
      <dgm:spPr/>
      <dgm:t>
        <a:bodyPr/>
        <a:lstStyle/>
        <a:p>
          <a:pPr>
            <a:defRPr cap="all"/>
          </a:pPr>
          <a:r>
            <a:rPr lang="es-EC" sz="1600" dirty="0"/>
            <a:t>Campaña institucional de posicionamiento</a:t>
          </a:r>
          <a:endParaRPr lang="en-US" sz="1600" dirty="0"/>
        </a:p>
      </dgm:t>
    </dgm:pt>
    <dgm:pt modelId="{FA3DD422-D8E5-4D65-9577-F34C7BBAA7F9}" type="parTrans" cxnId="{FE9E3DC6-EF59-4EF1-8399-0E4CF1F35E2E}">
      <dgm:prSet/>
      <dgm:spPr/>
      <dgm:t>
        <a:bodyPr/>
        <a:lstStyle/>
        <a:p>
          <a:endParaRPr lang="en-US"/>
        </a:p>
      </dgm:t>
    </dgm:pt>
    <dgm:pt modelId="{7AE2D609-3958-4803-85AB-873B433FBE7C}" type="sibTrans" cxnId="{FE9E3DC6-EF59-4EF1-8399-0E4CF1F35E2E}">
      <dgm:prSet/>
      <dgm:spPr/>
      <dgm:t>
        <a:bodyPr/>
        <a:lstStyle/>
        <a:p>
          <a:endParaRPr lang="en-US"/>
        </a:p>
      </dgm:t>
    </dgm:pt>
    <dgm:pt modelId="{1BABECB2-E0FD-46B1-8152-F83885AACC18}">
      <dgm:prSet custT="1"/>
      <dgm:spPr/>
      <dgm:t>
        <a:bodyPr/>
        <a:lstStyle/>
        <a:p>
          <a:pPr>
            <a:defRPr cap="all"/>
          </a:pPr>
          <a:r>
            <a:rPr lang="es-EC" sz="1600" dirty="0"/>
            <a:t>Campaña aniversario 50 años FLACSO Ecuador</a:t>
          </a:r>
          <a:endParaRPr lang="en-US" sz="1600" dirty="0"/>
        </a:p>
      </dgm:t>
    </dgm:pt>
    <dgm:pt modelId="{8812BDF8-EEA6-4BC4-B706-B9DE16D48EAD}" type="parTrans" cxnId="{239F53A6-B5DD-450D-BCE0-E2C4CFBF16AC}">
      <dgm:prSet/>
      <dgm:spPr/>
      <dgm:t>
        <a:bodyPr/>
        <a:lstStyle/>
        <a:p>
          <a:endParaRPr lang="en-US"/>
        </a:p>
      </dgm:t>
    </dgm:pt>
    <dgm:pt modelId="{038F4F25-6495-4DE7-AE58-702A2784757C}" type="sibTrans" cxnId="{239F53A6-B5DD-450D-BCE0-E2C4CFBF16AC}">
      <dgm:prSet/>
      <dgm:spPr/>
      <dgm:t>
        <a:bodyPr/>
        <a:lstStyle/>
        <a:p>
          <a:endParaRPr lang="en-US"/>
        </a:p>
      </dgm:t>
    </dgm:pt>
    <dgm:pt modelId="{0F603B49-3909-41C5-AB8F-1BA14D31C5A1}">
      <dgm:prSet custT="1"/>
      <dgm:spPr/>
      <dgm:t>
        <a:bodyPr/>
        <a:lstStyle/>
        <a:p>
          <a:pPr>
            <a:defRPr cap="all"/>
          </a:pPr>
          <a:r>
            <a:rPr lang="es-EC" sz="1600" dirty="0"/>
            <a:t>Actividades de promoción de los programas </a:t>
          </a:r>
        </a:p>
        <a:p>
          <a:pPr>
            <a:defRPr cap="all"/>
          </a:pPr>
          <a:r>
            <a:rPr lang="es-EC" sz="1600" dirty="0"/>
            <a:t>Fondo de $1.000</a:t>
          </a:r>
          <a:endParaRPr lang="en-US" sz="1600" dirty="0"/>
        </a:p>
      </dgm:t>
    </dgm:pt>
    <dgm:pt modelId="{5089A79B-7B4B-47E0-83F9-B41E4E405DB6}" type="parTrans" cxnId="{4C7B843D-1AAC-44E6-84E0-4BE0A762DA28}">
      <dgm:prSet/>
      <dgm:spPr/>
      <dgm:t>
        <a:bodyPr/>
        <a:lstStyle/>
        <a:p>
          <a:endParaRPr lang="en-US"/>
        </a:p>
      </dgm:t>
    </dgm:pt>
    <dgm:pt modelId="{EEFB2DBA-162A-4A7C-A5D4-403B3525CE9F}" type="sibTrans" cxnId="{4C7B843D-1AAC-44E6-84E0-4BE0A762DA28}">
      <dgm:prSet/>
      <dgm:spPr/>
      <dgm:t>
        <a:bodyPr/>
        <a:lstStyle/>
        <a:p>
          <a:endParaRPr lang="en-US"/>
        </a:p>
      </dgm:t>
    </dgm:pt>
    <dgm:pt modelId="{A0A011E1-9A77-4F69-8EBD-DF74C5D33166}" type="pres">
      <dgm:prSet presAssocID="{616ADBF6-2B17-42FE-9148-07009903C6F3}" presName="root" presStyleCnt="0">
        <dgm:presLayoutVars>
          <dgm:dir/>
          <dgm:resizeHandles val="exact"/>
        </dgm:presLayoutVars>
      </dgm:prSet>
      <dgm:spPr/>
    </dgm:pt>
    <dgm:pt modelId="{4B3E00AC-849B-493E-8BCA-D6FDA370CEC1}" type="pres">
      <dgm:prSet presAssocID="{04F93D47-65EA-4681-AE11-4145A0EB3026}" presName="compNode" presStyleCnt="0"/>
      <dgm:spPr/>
    </dgm:pt>
    <dgm:pt modelId="{276F839E-9038-4921-8B56-0BF3F9F4D610}" type="pres">
      <dgm:prSet presAssocID="{04F93D47-65EA-4681-AE11-4145A0EB3026}" presName="iconBgRect" presStyleLbl="bgShp" presStyleIdx="0" presStyleCnt="4"/>
      <dgm:spPr>
        <a:prstGeom prst="round2DiagRect">
          <a:avLst>
            <a:gd name="adj1" fmla="val 29727"/>
            <a:gd name="adj2" fmla="val 0"/>
          </a:avLst>
        </a:prstGeom>
      </dgm:spPr>
    </dgm:pt>
    <dgm:pt modelId="{27B29ABB-2623-428F-A640-D445A1A0DFC6}" type="pres">
      <dgm:prSet presAssocID="{04F93D47-65EA-4681-AE11-4145A0EB30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estro con relleno sólido"/>
        </a:ext>
      </dgm:extLst>
    </dgm:pt>
    <dgm:pt modelId="{AC9D3548-557D-4FD6-80BF-A3BC7D81A33C}" type="pres">
      <dgm:prSet presAssocID="{04F93D47-65EA-4681-AE11-4145A0EB3026}" presName="spaceRect" presStyleCnt="0"/>
      <dgm:spPr/>
    </dgm:pt>
    <dgm:pt modelId="{003C50E6-490C-4883-9DF6-38598794FF99}" type="pres">
      <dgm:prSet presAssocID="{04F93D47-65EA-4681-AE11-4145A0EB3026}" presName="textRect" presStyleLbl="revTx" presStyleIdx="0" presStyleCnt="4">
        <dgm:presLayoutVars>
          <dgm:chMax val="1"/>
          <dgm:chPref val="1"/>
        </dgm:presLayoutVars>
      </dgm:prSet>
      <dgm:spPr/>
    </dgm:pt>
    <dgm:pt modelId="{5BA7FB42-8FE0-4785-8276-FCF465C17378}" type="pres">
      <dgm:prSet presAssocID="{11246476-3D2C-4990-96D2-A178EA1F513B}" presName="sibTrans" presStyleCnt="0"/>
      <dgm:spPr/>
    </dgm:pt>
    <dgm:pt modelId="{5AF0B3BB-BE54-4B39-97AB-21418B896731}" type="pres">
      <dgm:prSet presAssocID="{2BDCA996-C4FA-4544-83DA-311DECE9B042}" presName="compNode" presStyleCnt="0"/>
      <dgm:spPr/>
    </dgm:pt>
    <dgm:pt modelId="{88E873C5-D384-4C4D-B2F5-51F09C44B1F5}" type="pres">
      <dgm:prSet presAssocID="{2BDCA996-C4FA-4544-83DA-311DECE9B042}" presName="iconBgRect" presStyleLbl="bgShp" presStyleIdx="1" presStyleCnt="4"/>
      <dgm:spPr>
        <a:prstGeom prst="round2DiagRect">
          <a:avLst>
            <a:gd name="adj1" fmla="val 29727"/>
            <a:gd name="adj2" fmla="val 0"/>
          </a:avLst>
        </a:prstGeom>
      </dgm:spPr>
    </dgm:pt>
    <dgm:pt modelId="{8B0B18FE-E492-495B-8EE1-2542588882BD}" type="pres">
      <dgm:prSet presAssocID="{2BDCA996-C4FA-4544-83DA-311DECE9B042}" presName="iconRect" presStyleLbl="node1" presStyleIdx="1" presStyleCnt="4"/>
      <dgm:spPr>
        <a:blipFill rotWithShape="1">
          <a:blip xmlns:r="http://schemas.openxmlformats.org/officeDocument/2006/relationships" r:embed="rId3"/>
          <a:srcRect/>
          <a:stretch>
            <a:fillRect l="-2000" r="-2000"/>
          </a:stretch>
        </a:blipFill>
        <a:ln>
          <a:noFill/>
        </a:ln>
      </dgm:spPr>
    </dgm:pt>
    <dgm:pt modelId="{0E838FCC-F548-4E09-B351-511C24BB025A}" type="pres">
      <dgm:prSet presAssocID="{2BDCA996-C4FA-4544-83DA-311DECE9B042}" presName="spaceRect" presStyleCnt="0"/>
      <dgm:spPr/>
    </dgm:pt>
    <dgm:pt modelId="{49614477-F5AB-47F2-B1BA-436306A81E00}" type="pres">
      <dgm:prSet presAssocID="{2BDCA996-C4FA-4544-83DA-311DECE9B042}" presName="textRect" presStyleLbl="revTx" presStyleIdx="1" presStyleCnt="4">
        <dgm:presLayoutVars>
          <dgm:chMax val="1"/>
          <dgm:chPref val="1"/>
        </dgm:presLayoutVars>
      </dgm:prSet>
      <dgm:spPr/>
    </dgm:pt>
    <dgm:pt modelId="{4C33C665-90A9-4AE0-9ED4-3E5B35D4E279}" type="pres">
      <dgm:prSet presAssocID="{7AE2D609-3958-4803-85AB-873B433FBE7C}" presName="sibTrans" presStyleCnt="0"/>
      <dgm:spPr/>
    </dgm:pt>
    <dgm:pt modelId="{34158413-817C-4451-8E82-638C3647E6FE}" type="pres">
      <dgm:prSet presAssocID="{1BABECB2-E0FD-46B1-8152-F83885AACC18}" presName="compNode" presStyleCnt="0"/>
      <dgm:spPr/>
    </dgm:pt>
    <dgm:pt modelId="{29CD5365-792E-46CD-8019-5EE480A87F66}" type="pres">
      <dgm:prSet presAssocID="{1BABECB2-E0FD-46B1-8152-F83885AACC18}" presName="iconBgRect" presStyleLbl="bgShp" presStyleIdx="2" presStyleCnt="4"/>
      <dgm:spPr>
        <a:prstGeom prst="round2DiagRect">
          <a:avLst>
            <a:gd name="adj1" fmla="val 29727"/>
            <a:gd name="adj2" fmla="val 0"/>
          </a:avLst>
        </a:prstGeom>
      </dgm:spPr>
    </dgm:pt>
    <dgm:pt modelId="{74D02531-47AD-4483-B15E-ADAF5398C690}" type="pres">
      <dgm:prSet presAssocID="{1BABECB2-E0FD-46B1-8152-F83885AACC18}" presName="iconRect" presStyleLbl="node1" presStyleIdx="2" presStyleCnt="4"/>
      <dgm:spPr>
        <a:blipFill rotWithShape="1">
          <a:blip xmlns:r="http://schemas.openxmlformats.org/officeDocument/2006/relationships" r:embed="rId4"/>
          <a:srcRect/>
          <a:stretch>
            <a:fillRect l="-4000" r="-4000"/>
          </a:stretch>
        </a:blipFill>
        <a:ln>
          <a:noFill/>
        </a:ln>
      </dgm:spPr>
      <dgm:extLst>
        <a:ext uri="{E40237B7-FDA0-4F09-8148-C483321AD2D9}">
          <dgm14:cNvPr xmlns:dgm14="http://schemas.microsoft.com/office/drawing/2010/diagram" id="0" name="" descr="Marcador"/>
        </a:ext>
      </dgm:extLst>
    </dgm:pt>
    <dgm:pt modelId="{1710A448-9A8D-4F87-8BDE-4C7DB11EE405}" type="pres">
      <dgm:prSet presAssocID="{1BABECB2-E0FD-46B1-8152-F83885AACC18}" presName="spaceRect" presStyleCnt="0"/>
      <dgm:spPr/>
    </dgm:pt>
    <dgm:pt modelId="{763CAF5E-F1B0-40EF-8056-7BDF4D37671F}" type="pres">
      <dgm:prSet presAssocID="{1BABECB2-E0FD-46B1-8152-F83885AACC18}" presName="textRect" presStyleLbl="revTx" presStyleIdx="2" presStyleCnt="4">
        <dgm:presLayoutVars>
          <dgm:chMax val="1"/>
          <dgm:chPref val="1"/>
        </dgm:presLayoutVars>
      </dgm:prSet>
      <dgm:spPr/>
    </dgm:pt>
    <dgm:pt modelId="{186F80E2-CC04-4644-B586-12C6B6227028}" type="pres">
      <dgm:prSet presAssocID="{038F4F25-6495-4DE7-AE58-702A2784757C}" presName="sibTrans" presStyleCnt="0"/>
      <dgm:spPr/>
    </dgm:pt>
    <dgm:pt modelId="{C1777C0A-54FB-4228-9642-3098C4A78E68}" type="pres">
      <dgm:prSet presAssocID="{0F603B49-3909-41C5-AB8F-1BA14D31C5A1}" presName="compNode" presStyleCnt="0"/>
      <dgm:spPr/>
    </dgm:pt>
    <dgm:pt modelId="{594D7C8C-FDA0-4DE0-BE17-94C5CA9ADF0E}" type="pres">
      <dgm:prSet presAssocID="{0F603B49-3909-41C5-AB8F-1BA14D31C5A1}" presName="iconBgRect" presStyleLbl="bgShp" presStyleIdx="3" presStyleCnt="4"/>
      <dgm:spPr>
        <a:prstGeom prst="round2DiagRect">
          <a:avLst>
            <a:gd name="adj1" fmla="val 29727"/>
            <a:gd name="adj2" fmla="val 0"/>
          </a:avLst>
        </a:prstGeom>
      </dgm:spPr>
    </dgm:pt>
    <dgm:pt modelId="{0355C90E-87D2-4B54-82B1-116F4BEA867C}" type="pres">
      <dgm:prSet presAssocID="{0F603B49-3909-41C5-AB8F-1BA14D31C5A1}" presName="iconRect" presStyleLbl="node1" presStyleIdx="3"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gáfono con relleno sólido"/>
        </a:ext>
      </dgm:extLst>
    </dgm:pt>
    <dgm:pt modelId="{F46C21FA-00F7-47EC-9223-0C054626B1E5}" type="pres">
      <dgm:prSet presAssocID="{0F603B49-3909-41C5-AB8F-1BA14D31C5A1}" presName="spaceRect" presStyleCnt="0"/>
      <dgm:spPr/>
    </dgm:pt>
    <dgm:pt modelId="{E322540F-C013-43A1-8E65-C3192DCC2FF7}" type="pres">
      <dgm:prSet presAssocID="{0F603B49-3909-41C5-AB8F-1BA14D31C5A1}" presName="textRect" presStyleLbl="revTx" presStyleIdx="3" presStyleCnt="4">
        <dgm:presLayoutVars>
          <dgm:chMax val="1"/>
          <dgm:chPref val="1"/>
        </dgm:presLayoutVars>
      </dgm:prSet>
      <dgm:spPr/>
    </dgm:pt>
  </dgm:ptLst>
  <dgm:cxnLst>
    <dgm:cxn modelId="{68BF0336-D33C-4CDC-BF6F-388F2274D319}" type="presOf" srcId="{1BABECB2-E0FD-46B1-8152-F83885AACC18}" destId="{763CAF5E-F1B0-40EF-8056-7BDF4D37671F}" srcOrd="0" destOrd="0" presId="urn:microsoft.com/office/officeart/2018/5/layout/IconLeafLabelList"/>
    <dgm:cxn modelId="{4C7B843D-1AAC-44E6-84E0-4BE0A762DA28}" srcId="{616ADBF6-2B17-42FE-9148-07009903C6F3}" destId="{0F603B49-3909-41C5-AB8F-1BA14D31C5A1}" srcOrd="3" destOrd="0" parTransId="{5089A79B-7B4B-47E0-83F9-B41E4E405DB6}" sibTransId="{EEFB2DBA-162A-4A7C-A5D4-403B3525CE9F}"/>
    <dgm:cxn modelId="{72189360-0055-45EC-8D6F-D42715D9C302}" type="presOf" srcId="{616ADBF6-2B17-42FE-9148-07009903C6F3}" destId="{A0A011E1-9A77-4F69-8EBD-DF74C5D33166}" srcOrd="0" destOrd="0" presId="urn:microsoft.com/office/officeart/2018/5/layout/IconLeafLabelList"/>
    <dgm:cxn modelId="{2A367047-3C91-4DDA-991F-B97A7E1CD745}" type="presOf" srcId="{0F603B49-3909-41C5-AB8F-1BA14D31C5A1}" destId="{E322540F-C013-43A1-8E65-C3192DCC2FF7}" srcOrd="0" destOrd="0" presId="urn:microsoft.com/office/officeart/2018/5/layout/IconLeafLabelList"/>
    <dgm:cxn modelId="{FFB4C5A0-0483-47E3-88BC-ED7F73D50FEA}" type="presOf" srcId="{04F93D47-65EA-4681-AE11-4145A0EB3026}" destId="{003C50E6-490C-4883-9DF6-38598794FF99}" srcOrd="0" destOrd="0" presId="urn:microsoft.com/office/officeart/2018/5/layout/IconLeafLabelList"/>
    <dgm:cxn modelId="{239F53A6-B5DD-450D-BCE0-E2C4CFBF16AC}" srcId="{616ADBF6-2B17-42FE-9148-07009903C6F3}" destId="{1BABECB2-E0FD-46B1-8152-F83885AACC18}" srcOrd="2" destOrd="0" parTransId="{8812BDF8-EEA6-4BC4-B706-B9DE16D48EAD}" sibTransId="{038F4F25-6495-4DE7-AE58-702A2784757C}"/>
    <dgm:cxn modelId="{726558B6-59D9-496C-8B86-2E5B0DF876B5}" srcId="{616ADBF6-2B17-42FE-9148-07009903C6F3}" destId="{04F93D47-65EA-4681-AE11-4145A0EB3026}" srcOrd="0" destOrd="0" parTransId="{620A37E8-DBB0-4690-8CED-D396FA20D827}" sibTransId="{11246476-3D2C-4990-96D2-A178EA1F513B}"/>
    <dgm:cxn modelId="{562BBDB8-5F2D-4328-BA23-D4419C17E5D5}" type="presOf" srcId="{2BDCA996-C4FA-4544-83DA-311DECE9B042}" destId="{49614477-F5AB-47F2-B1BA-436306A81E00}" srcOrd="0" destOrd="0" presId="urn:microsoft.com/office/officeart/2018/5/layout/IconLeafLabelList"/>
    <dgm:cxn modelId="{FE9E3DC6-EF59-4EF1-8399-0E4CF1F35E2E}" srcId="{616ADBF6-2B17-42FE-9148-07009903C6F3}" destId="{2BDCA996-C4FA-4544-83DA-311DECE9B042}" srcOrd="1" destOrd="0" parTransId="{FA3DD422-D8E5-4D65-9577-F34C7BBAA7F9}" sibTransId="{7AE2D609-3958-4803-85AB-873B433FBE7C}"/>
    <dgm:cxn modelId="{892EC026-0728-4A18-A247-1498DEE1F842}" type="presParOf" srcId="{A0A011E1-9A77-4F69-8EBD-DF74C5D33166}" destId="{4B3E00AC-849B-493E-8BCA-D6FDA370CEC1}" srcOrd="0" destOrd="0" presId="urn:microsoft.com/office/officeart/2018/5/layout/IconLeafLabelList"/>
    <dgm:cxn modelId="{A8D9D1E5-C7C4-4671-9B62-FC6AB5861FE5}" type="presParOf" srcId="{4B3E00AC-849B-493E-8BCA-D6FDA370CEC1}" destId="{276F839E-9038-4921-8B56-0BF3F9F4D610}" srcOrd="0" destOrd="0" presId="urn:microsoft.com/office/officeart/2018/5/layout/IconLeafLabelList"/>
    <dgm:cxn modelId="{BD20A89E-3BD9-49A3-8493-DAC03936135B}" type="presParOf" srcId="{4B3E00AC-849B-493E-8BCA-D6FDA370CEC1}" destId="{27B29ABB-2623-428F-A640-D445A1A0DFC6}" srcOrd="1" destOrd="0" presId="urn:microsoft.com/office/officeart/2018/5/layout/IconLeafLabelList"/>
    <dgm:cxn modelId="{7ED0BF56-911F-4A9A-8261-AB87D40E41E8}" type="presParOf" srcId="{4B3E00AC-849B-493E-8BCA-D6FDA370CEC1}" destId="{AC9D3548-557D-4FD6-80BF-A3BC7D81A33C}" srcOrd="2" destOrd="0" presId="urn:microsoft.com/office/officeart/2018/5/layout/IconLeafLabelList"/>
    <dgm:cxn modelId="{6C7A9BF8-4AC1-43F9-B135-3EF6DD24A9FC}" type="presParOf" srcId="{4B3E00AC-849B-493E-8BCA-D6FDA370CEC1}" destId="{003C50E6-490C-4883-9DF6-38598794FF99}" srcOrd="3" destOrd="0" presId="urn:microsoft.com/office/officeart/2018/5/layout/IconLeafLabelList"/>
    <dgm:cxn modelId="{19717520-EC90-429C-92F0-68F77A33F592}" type="presParOf" srcId="{A0A011E1-9A77-4F69-8EBD-DF74C5D33166}" destId="{5BA7FB42-8FE0-4785-8276-FCF465C17378}" srcOrd="1" destOrd="0" presId="urn:microsoft.com/office/officeart/2018/5/layout/IconLeafLabelList"/>
    <dgm:cxn modelId="{29B739A9-A8E8-4BED-9B3A-2CA6439A3F0E}" type="presParOf" srcId="{A0A011E1-9A77-4F69-8EBD-DF74C5D33166}" destId="{5AF0B3BB-BE54-4B39-97AB-21418B896731}" srcOrd="2" destOrd="0" presId="urn:microsoft.com/office/officeart/2018/5/layout/IconLeafLabelList"/>
    <dgm:cxn modelId="{4ABD78CB-83A1-4801-B3B8-7BD2DE32CA67}" type="presParOf" srcId="{5AF0B3BB-BE54-4B39-97AB-21418B896731}" destId="{88E873C5-D384-4C4D-B2F5-51F09C44B1F5}" srcOrd="0" destOrd="0" presId="urn:microsoft.com/office/officeart/2018/5/layout/IconLeafLabelList"/>
    <dgm:cxn modelId="{CECCAA6F-4EFA-4935-A147-9A992173B9C6}" type="presParOf" srcId="{5AF0B3BB-BE54-4B39-97AB-21418B896731}" destId="{8B0B18FE-E492-495B-8EE1-2542588882BD}" srcOrd="1" destOrd="0" presId="urn:microsoft.com/office/officeart/2018/5/layout/IconLeafLabelList"/>
    <dgm:cxn modelId="{5935D37D-DD40-4955-87D2-4C505C44C98B}" type="presParOf" srcId="{5AF0B3BB-BE54-4B39-97AB-21418B896731}" destId="{0E838FCC-F548-4E09-B351-511C24BB025A}" srcOrd="2" destOrd="0" presId="urn:microsoft.com/office/officeart/2018/5/layout/IconLeafLabelList"/>
    <dgm:cxn modelId="{9E6A7D10-748A-4368-9FB0-6B7753D833C3}" type="presParOf" srcId="{5AF0B3BB-BE54-4B39-97AB-21418B896731}" destId="{49614477-F5AB-47F2-B1BA-436306A81E00}" srcOrd="3" destOrd="0" presId="urn:microsoft.com/office/officeart/2018/5/layout/IconLeafLabelList"/>
    <dgm:cxn modelId="{9652F987-5F29-47A7-98DE-3F4D0697573A}" type="presParOf" srcId="{A0A011E1-9A77-4F69-8EBD-DF74C5D33166}" destId="{4C33C665-90A9-4AE0-9ED4-3E5B35D4E279}" srcOrd="3" destOrd="0" presId="urn:microsoft.com/office/officeart/2018/5/layout/IconLeafLabelList"/>
    <dgm:cxn modelId="{4C77B540-5590-4754-B3C3-A23F3D12D452}" type="presParOf" srcId="{A0A011E1-9A77-4F69-8EBD-DF74C5D33166}" destId="{34158413-817C-4451-8E82-638C3647E6FE}" srcOrd="4" destOrd="0" presId="urn:microsoft.com/office/officeart/2018/5/layout/IconLeafLabelList"/>
    <dgm:cxn modelId="{6E48D0C7-77C2-4ECB-83D7-0A29CA87F345}" type="presParOf" srcId="{34158413-817C-4451-8E82-638C3647E6FE}" destId="{29CD5365-792E-46CD-8019-5EE480A87F66}" srcOrd="0" destOrd="0" presId="urn:microsoft.com/office/officeart/2018/5/layout/IconLeafLabelList"/>
    <dgm:cxn modelId="{A4DDBFD2-37CF-4E90-929F-0B830FC3866B}" type="presParOf" srcId="{34158413-817C-4451-8E82-638C3647E6FE}" destId="{74D02531-47AD-4483-B15E-ADAF5398C690}" srcOrd="1" destOrd="0" presId="urn:microsoft.com/office/officeart/2018/5/layout/IconLeafLabelList"/>
    <dgm:cxn modelId="{CA13EBDB-A193-404D-9864-A3CE452690B2}" type="presParOf" srcId="{34158413-817C-4451-8E82-638C3647E6FE}" destId="{1710A448-9A8D-4F87-8BDE-4C7DB11EE405}" srcOrd="2" destOrd="0" presId="urn:microsoft.com/office/officeart/2018/5/layout/IconLeafLabelList"/>
    <dgm:cxn modelId="{CF8B1281-28CC-4A03-84F3-F953F6E8B821}" type="presParOf" srcId="{34158413-817C-4451-8E82-638C3647E6FE}" destId="{763CAF5E-F1B0-40EF-8056-7BDF4D37671F}" srcOrd="3" destOrd="0" presId="urn:microsoft.com/office/officeart/2018/5/layout/IconLeafLabelList"/>
    <dgm:cxn modelId="{C2EF8880-EF32-4E6F-A5FF-5F9DB4327F99}" type="presParOf" srcId="{A0A011E1-9A77-4F69-8EBD-DF74C5D33166}" destId="{186F80E2-CC04-4644-B586-12C6B6227028}" srcOrd="5" destOrd="0" presId="urn:microsoft.com/office/officeart/2018/5/layout/IconLeafLabelList"/>
    <dgm:cxn modelId="{690AC221-3551-4F63-9103-7FE27E3747F7}" type="presParOf" srcId="{A0A011E1-9A77-4F69-8EBD-DF74C5D33166}" destId="{C1777C0A-54FB-4228-9642-3098C4A78E68}" srcOrd="6" destOrd="0" presId="urn:microsoft.com/office/officeart/2018/5/layout/IconLeafLabelList"/>
    <dgm:cxn modelId="{F5BF85F4-B6FC-4FC4-9D96-BADA08EAE2FA}" type="presParOf" srcId="{C1777C0A-54FB-4228-9642-3098C4A78E68}" destId="{594D7C8C-FDA0-4DE0-BE17-94C5CA9ADF0E}" srcOrd="0" destOrd="0" presId="urn:microsoft.com/office/officeart/2018/5/layout/IconLeafLabelList"/>
    <dgm:cxn modelId="{67817FCB-D790-4B29-8886-86B7EF0B4EC9}" type="presParOf" srcId="{C1777C0A-54FB-4228-9642-3098C4A78E68}" destId="{0355C90E-87D2-4B54-82B1-116F4BEA867C}" srcOrd="1" destOrd="0" presId="urn:microsoft.com/office/officeart/2018/5/layout/IconLeafLabelList"/>
    <dgm:cxn modelId="{C5CB118D-8E7E-4B8C-BA01-5029BE030189}" type="presParOf" srcId="{C1777C0A-54FB-4228-9642-3098C4A78E68}" destId="{F46C21FA-00F7-47EC-9223-0C054626B1E5}" srcOrd="2" destOrd="0" presId="urn:microsoft.com/office/officeart/2018/5/layout/IconLeafLabelList"/>
    <dgm:cxn modelId="{2A34779B-7D7E-4DAA-BD54-71E7E1EBC5BA}" type="presParOf" srcId="{C1777C0A-54FB-4228-9642-3098C4A78E68}" destId="{E322540F-C013-43A1-8E65-C3192DCC2F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1A352-1666-4DB1-B949-5AF3A95AB8BB}"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s-EC"/>
        </a:p>
      </dgm:t>
    </dgm:pt>
    <dgm:pt modelId="{A5D3C556-2DA5-4744-9F63-198EBAD3D352}">
      <dgm:prSet phldrT="[Texto]"/>
      <dgm:spPr/>
      <dgm:t>
        <a:bodyPr/>
        <a:lstStyle/>
        <a:p>
          <a:r>
            <a:rPr lang="es-EC" dirty="0"/>
            <a:t>Apropiación Blackboard</a:t>
          </a:r>
        </a:p>
      </dgm:t>
    </dgm:pt>
    <dgm:pt modelId="{5043D3D0-2897-4810-813D-A3F03465AFD2}" type="parTrans" cxnId="{2328A120-953A-47C9-878C-E246D949EF07}">
      <dgm:prSet/>
      <dgm:spPr/>
      <dgm:t>
        <a:bodyPr/>
        <a:lstStyle/>
        <a:p>
          <a:endParaRPr lang="es-EC"/>
        </a:p>
      </dgm:t>
    </dgm:pt>
    <dgm:pt modelId="{6C3930F7-2297-4ADA-A613-D9C68E1FB1A8}" type="sibTrans" cxnId="{2328A120-953A-47C9-878C-E246D949EF07}">
      <dgm:prSet/>
      <dgm:spPr/>
      <dgm:t>
        <a:bodyPr/>
        <a:lstStyle/>
        <a:p>
          <a:endParaRPr lang="es-EC"/>
        </a:p>
      </dgm:t>
    </dgm:pt>
    <dgm:pt modelId="{8BB6A1A1-0429-4B40-8BF4-F1ECBC3501A3}">
      <dgm:prSet phldrT="[Texto]"/>
      <dgm:spPr/>
      <dgm:t>
        <a:bodyPr/>
        <a:lstStyle/>
        <a:p>
          <a:r>
            <a:rPr lang="es-EC" dirty="0"/>
            <a:t>Priorización encuentros sincrónicos</a:t>
          </a:r>
        </a:p>
        <a:p>
          <a:r>
            <a:rPr lang="es-EC" dirty="0"/>
            <a:t>(hasta 2h/sesión)</a:t>
          </a:r>
        </a:p>
      </dgm:t>
    </dgm:pt>
    <dgm:pt modelId="{FBC25A50-ADF6-41E0-B812-AF0F6915F92F}" type="parTrans" cxnId="{018A37DD-8EE2-44B0-A428-8DC16BBBD891}">
      <dgm:prSet/>
      <dgm:spPr/>
      <dgm:t>
        <a:bodyPr/>
        <a:lstStyle/>
        <a:p>
          <a:endParaRPr lang="es-EC"/>
        </a:p>
      </dgm:t>
    </dgm:pt>
    <dgm:pt modelId="{F4E1FB5B-4C61-48A4-AA56-C336AAEC5506}" type="sibTrans" cxnId="{018A37DD-8EE2-44B0-A428-8DC16BBBD891}">
      <dgm:prSet/>
      <dgm:spPr/>
      <dgm:t>
        <a:bodyPr/>
        <a:lstStyle/>
        <a:p>
          <a:endParaRPr lang="es-EC"/>
        </a:p>
      </dgm:t>
    </dgm:pt>
    <dgm:pt modelId="{6438D15F-E84F-4B7F-85D7-ECF15A3A7A94}">
      <dgm:prSet phldrT="[Texto]"/>
      <dgm:spPr/>
      <dgm:t>
        <a:bodyPr/>
        <a:lstStyle/>
        <a:p>
          <a:r>
            <a:rPr lang="es-EC" dirty="0"/>
            <a:t>Incorporación metodologías activas y colaborativas</a:t>
          </a:r>
        </a:p>
        <a:p>
          <a:r>
            <a:rPr lang="es-EC" dirty="0"/>
            <a:t>(5-9 horas / curso)</a:t>
          </a:r>
        </a:p>
      </dgm:t>
    </dgm:pt>
    <dgm:pt modelId="{23529A90-76B0-4004-A64F-C9C5BA7F73BF}" type="parTrans" cxnId="{5DDF6A38-0445-4ABD-B949-434D46FF184D}">
      <dgm:prSet/>
      <dgm:spPr/>
      <dgm:t>
        <a:bodyPr/>
        <a:lstStyle/>
        <a:p>
          <a:endParaRPr lang="es-EC"/>
        </a:p>
      </dgm:t>
    </dgm:pt>
    <dgm:pt modelId="{DC262379-BEB3-42BE-8BD9-90FAF502433F}" type="sibTrans" cxnId="{5DDF6A38-0445-4ABD-B949-434D46FF184D}">
      <dgm:prSet/>
      <dgm:spPr/>
      <dgm:t>
        <a:bodyPr/>
        <a:lstStyle/>
        <a:p>
          <a:endParaRPr lang="es-EC"/>
        </a:p>
      </dgm:t>
    </dgm:pt>
    <dgm:pt modelId="{508F58EB-B20A-484A-94AF-B7D4A429BE74}">
      <dgm:prSet phldrT="[Texto]"/>
      <dgm:spPr/>
      <dgm:t>
        <a:bodyPr/>
        <a:lstStyle/>
        <a:p>
          <a:r>
            <a:rPr lang="es-EC" dirty="0"/>
            <a:t>Flexibilización en modalidad de cursos</a:t>
          </a:r>
        </a:p>
      </dgm:t>
    </dgm:pt>
    <dgm:pt modelId="{BA6CF3F5-1382-49F7-8594-30D17B5119A8}" type="parTrans" cxnId="{EA17E713-29B9-4285-96EB-406B0050F67A}">
      <dgm:prSet/>
      <dgm:spPr/>
      <dgm:t>
        <a:bodyPr/>
        <a:lstStyle/>
        <a:p>
          <a:endParaRPr lang="es-EC"/>
        </a:p>
      </dgm:t>
    </dgm:pt>
    <dgm:pt modelId="{79770747-F276-4F0C-9F4E-307DBB944F38}" type="sibTrans" cxnId="{EA17E713-29B9-4285-96EB-406B0050F67A}">
      <dgm:prSet/>
      <dgm:spPr/>
      <dgm:t>
        <a:bodyPr/>
        <a:lstStyle/>
        <a:p>
          <a:endParaRPr lang="es-EC"/>
        </a:p>
      </dgm:t>
    </dgm:pt>
    <dgm:pt modelId="{1A216390-082E-4CED-BBFE-00E30854D0F5}" type="pres">
      <dgm:prSet presAssocID="{1341A352-1666-4DB1-B949-5AF3A95AB8BB}" presName="Name0" presStyleCnt="0">
        <dgm:presLayoutVars>
          <dgm:dir/>
          <dgm:resizeHandles val="exact"/>
        </dgm:presLayoutVars>
      </dgm:prSet>
      <dgm:spPr/>
    </dgm:pt>
    <dgm:pt modelId="{F3349B5E-72F3-4EAE-B018-1D1CABA8807F}" type="pres">
      <dgm:prSet presAssocID="{A5D3C556-2DA5-4744-9F63-198EBAD3D352}" presName="node" presStyleLbl="node1" presStyleIdx="0" presStyleCnt="4">
        <dgm:presLayoutVars>
          <dgm:bulletEnabled val="1"/>
        </dgm:presLayoutVars>
      </dgm:prSet>
      <dgm:spPr/>
    </dgm:pt>
    <dgm:pt modelId="{ACEDB2D9-EB06-423D-B1FB-311E37464987}" type="pres">
      <dgm:prSet presAssocID="{6C3930F7-2297-4ADA-A613-D9C68E1FB1A8}" presName="sibTrans" presStyleLbl="sibTrans1D1" presStyleIdx="0" presStyleCnt="3"/>
      <dgm:spPr/>
    </dgm:pt>
    <dgm:pt modelId="{23C457BF-294F-48DE-920A-F0873C6E415B}" type="pres">
      <dgm:prSet presAssocID="{6C3930F7-2297-4ADA-A613-D9C68E1FB1A8}" presName="connectorText" presStyleLbl="sibTrans1D1" presStyleIdx="0" presStyleCnt="3"/>
      <dgm:spPr/>
    </dgm:pt>
    <dgm:pt modelId="{526339FD-6F8C-48EA-B60C-1C793A0542CE}" type="pres">
      <dgm:prSet presAssocID="{8BB6A1A1-0429-4B40-8BF4-F1ECBC3501A3}" presName="node" presStyleLbl="node1" presStyleIdx="1" presStyleCnt="4">
        <dgm:presLayoutVars>
          <dgm:bulletEnabled val="1"/>
        </dgm:presLayoutVars>
      </dgm:prSet>
      <dgm:spPr/>
    </dgm:pt>
    <dgm:pt modelId="{19F376EA-CE39-407E-B6F2-77D4220C7DA2}" type="pres">
      <dgm:prSet presAssocID="{F4E1FB5B-4C61-48A4-AA56-C336AAEC5506}" presName="sibTrans" presStyleLbl="sibTrans1D1" presStyleIdx="1" presStyleCnt="3"/>
      <dgm:spPr/>
    </dgm:pt>
    <dgm:pt modelId="{96CCC710-CC0C-4024-B595-D42A396358CF}" type="pres">
      <dgm:prSet presAssocID="{F4E1FB5B-4C61-48A4-AA56-C336AAEC5506}" presName="connectorText" presStyleLbl="sibTrans1D1" presStyleIdx="1" presStyleCnt="3"/>
      <dgm:spPr/>
    </dgm:pt>
    <dgm:pt modelId="{C3703055-15F4-4F3F-A568-2175D29E35AA}" type="pres">
      <dgm:prSet presAssocID="{6438D15F-E84F-4B7F-85D7-ECF15A3A7A94}" presName="node" presStyleLbl="node1" presStyleIdx="2" presStyleCnt="4">
        <dgm:presLayoutVars>
          <dgm:bulletEnabled val="1"/>
        </dgm:presLayoutVars>
      </dgm:prSet>
      <dgm:spPr/>
    </dgm:pt>
    <dgm:pt modelId="{60E770F5-D349-493F-A31E-AD9593690D7A}" type="pres">
      <dgm:prSet presAssocID="{DC262379-BEB3-42BE-8BD9-90FAF502433F}" presName="sibTrans" presStyleLbl="sibTrans1D1" presStyleIdx="2" presStyleCnt="3"/>
      <dgm:spPr/>
    </dgm:pt>
    <dgm:pt modelId="{F5370BC1-D4ED-40A3-B2DB-FC29EB50C0CE}" type="pres">
      <dgm:prSet presAssocID="{DC262379-BEB3-42BE-8BD9-90FAF502433F}" presName="connectorText" presStyleLbl="sibTrans1D1" presStyleIdx="2" presStyleCnt="3"/>
      <dgm:spPr/>
    </dgm:pt>
    <dgm:pt modelId="{4B9C1155-A390-4C79-B542-D351DF997E58}" type="pres">
      <dgm:prSet presAssocID="{508F58EB-B20A-484A-94AF-B7D4A429BE74}" presName="node" presStyleLbl="node1" presStyleIdx="3" presStyleCnt="4">
        <dgm:presLayoutVars>
          <dgm:bulletEnabled val="1"/>
        </dgm:presLayoutVars>
      </dgm:prSet>
      <dgm:spPr/>
    </dgm:pt>
  </dgm:ptLst>
  <dgm:cxnLst>
    <dgm:cxn modelId="{0FE55F02-A5BC-4040-94BD-356D2486E163}" type="presOf" srcId="{F4E1FB5B-4C61-48A4-AA56-C336AAEC5506}" destId="{96CCC710-CC0C-4024-B595-D42A396358CF}" srcOrd="1" destOrd="0" presId="urn:microsoft.com/office/officeart/2016/7/layout/RepeatingBendingProcessNew"/>
    <dgm:cxn modelId="{EA17E713-29B9-4285-96EB-406B0050F67A}" srcId="{1341A352-1666-4DB1-B949-5AF3A95AB8BB}" destId="{508F58EB-B20A-484A-94AF-B7D4A429BE74}" srcOrd="3" destOrd="0" parTransId="{BA6CF3F5-1382-49F7-8594-30D17B5119A8}" sibTransId="{79770747-F276-4F0C-9F4E-307DBB944F38}"/>
    <dgm:cxn modelId="{4EC90D1F-7451-4CCC-960C-1B59545D2F62}" type="presOf" srcId="{A5D3C556-2DA5-4744-9F63-198EBAD3D352}" destId="{F3349B5E-72F3-4EAE-B018-1D1CABA8807F}" srcOrd="0" destOrd="0" presId="urn:microsoft.com/office/officeart/2016/7/layout/RepeatingBendingProcessNew"/>
    <dgm:cxn modelId="{2328A120-953A-47C9-878C-E246D949EF07}" srcId="{1341A352-1666-4DB1-B949-5AF3A95AB8BB}" destId="{A5D3C556-2DA5-4744-9F63-198EBAD3D352}" srcOrd="0" destOrd="0" parTransId="{5043D3D0-2897-4810-813D-A3F03465AFD2}" sibTransId="{6C3930F7-2297-4ADA-A613-D9C68E1FB1A8}"/>
    <dgm:cxn modelId="{5DDF6A38-0445-4ABD-B949-434D46FF184D}" srcId="{1341A352-1666-4DB1-B949-5AF3A95AB8BB}" destId="{6438D15F-E84F-4B7F-85D7-ECF15A3A7A94}" srcOrd="2" destOrd="0" parTransId="{23529A90-76B0-4004-A64F-C9C5BA7F73BF}" sibTransId="{DC262379-BEB3-42BE-8BD9-90FAF502433F}"/>
    <dgm:cxn modelId="{C9304C38-5B1A-4B70-9B66-969091DE3B4B}" type="presOf" srcId="{6438D15F-E84F-4B7F-85D7-ECF15A3A7A94}" destId="{C3703055-15F4-4F3F-A568-2175D29E35AA}" srcOrd="0" destOrd="0" presId="urn:microsoft.com/office/officeart/2016/7/layout/RepeatingBendingProcessNew"/>
    <dgm:cxn modelId="{66C30B3D-B8E5-4763-9904-8E1C9D9C26EF}" type="presOf" srcId="{DC262379-BEB3-42BE-8BD9-90FAF502433F}" destId="{F5370BC1-D4ED-40A3-B2DB-FC29EB50C0CE}" srcOrd="1" destOrd="0" presId="urn:microsoft.com/office/officeart/2016/7/layout/RepeatingBendingProcessNew"/>
    <dgm:cxn modelId="{32384865-6F98-4522-AB7E-3910928F3850}" type="presOf" srcId="{508F58EB-B20A-484A-94AF-B7D4A429BE74}" destId="{4B9C1155-A390-4C79-B542-D351DF997E58}" srcOrd="0" destOrd="0" presId="urn:microsoft.com/office/officeart/2016/7/layout/RepeatingBendingProcessNew"/>
    <dgm:cxn modelId="{7F61EE5A-FD16-4E2B-8692-9BE90DB89407}" type="presOf" srcId="{6C3930F7-2297-4ADA-A613-D9C68E1FB1A8}" destId="{ACEDB2D9-EB06-423D-B1FB-311E37464987}" srcOrd="0" destOrd="0" presId="urn:microsoft.com/office/officeart/2016/7/layout/RepeatingBendingProcessNew"/>
    <dgm:cxn modelId="{69988B8F-0709-4760-A10B-BE062ABA5EBA}" type="presOf" srcId="{6C3930F7-2297-4ADA-A613-D9C68E1FB1A8}" destId="{23C457BF-294F-48DE-920A-F0873C6E415B}" srcOrd="1" destOrd="0" presId="urn:microsoft.com/office/officeart/2016/7/layout/RepeatingBendingProcessNew"/>
    <dgm:cxn modelId="{DA802CB4-0A86-4C0B-BDAA-1383EC47DFC5}" type="presOf" srcId="{DC262379-BEB3-42BE-8BD9-90FAF502433F}" destId="{60E770F5-D349-493F-A31E-AD9593690D7A}" srcOrd="0" destOrd="0" presId="urn:microsoft.com/office/officeart/2016/7/layout/RepeatingBendingProcessNew"/>
    <dgm:cxn modelId="{9BE749B7-6BBE-460F-A102-88F34A3548DE}" type="presOf" srcId="{8BB6A1A1-0429-4B40-8BF4-F1ECBC3501A3}" destId="{526339FD-6F8C-48EA-B60C-1C793A0542CE}" srcOrd="0" destOrd="0" presId="urn:microsoft.com/office/officeart/2016/7/layout/RepeatingBendingProcessNew"/>
    <dgm:cxn modelId="{E243B1DB-2721-402B-9FE8-B95C2A83544A}" type="presOf" srcId="{1341A352-1666-4DB1-B949-5AF3A95AB8BB}" destId="{1A216390-082E-4CED-BBFE-00E30854D0F5}" srcOrd="0" destOrd="0" presId="urn:microsoft.com/office/officeart/2016/7/layout/RepeatingBendingProcessNew"/>
    <dgm:cxn modelId="{018A37DD-8EE2-44B0-A428-8DC16BBBD891}" srcId="{1341A352-1666-4DB1-B949-5AF3A95AB8BB}" destId="{8BB6A1A1-0429-4B40-8BF4-F1ECBC3501A3}" srcOrd="1" destOrd="0" parTransId="{FBC25A50-ADF6-41E0-B812-AF0F6915F92F}" sibTransId="{F4E1FB5B-4C61-48A4-AA56-C336AAEC5506}"/>
    <dgm:cxn modelId="{DE01ADF9-5D78-492B-BA38-477244BF77A2}" type="presOf" srcId="{F4E1FB5B-4C61-48A4-AA56-C336AAEC5506}" destId="{19F376EA-CE39-407E-B6F2-77D4220C7DA2}" srcOrd="0" destOrd="0" presId="urn:microsoft.com/office/officeart/2016/7/layout/RepeatingBendingProcessNew"/>
    <dgm:cxn modelId="{384572D3-C8D4-498B-92B6-DD66A3BEE213}" type="presParOf" srcId="{1A216390-082E-4CED-BBFE-00E30854D0F5}" destId="{F3349B5E-72F3-4EAE-B018-1D1CABA8807F}" srcOrd="0" destOrd="0" presId="urn:microsoft.com/office/officeart/2016/7/layout/RepeatingBendingProcessNew"/>
    <dgm:cxn modelId="{27BBF6F4-BF12-422E-B497-3DA755DEE669}" type="presParOf" srcId="{1A216390-082E-4CED-BBFE-00E30854D0F5}" destId="{ACEDB2D9-EB06-423D-B1FB-311E37464987}" srcOrd="1" destOrd="0" presId="urn:microsoft.com/office/officeart/2016/7/layout/RepeatingBendingProcessNew"/>
    <dgm:cxn modelId="{7CD58637-9806-4928-A8ED-28F55B2577C2}" type="presParOf" srcId="{ACEDB2D9-EB06-423D-B1FB-311E37464987}" destId="{23C457BF-294F-48DE-920A-F0873C6E415B}" srcOrd="0" destOrd="0" presId="urn:microsoft.com/office/officeart/2016/7/layout/RepeatingBendingProcessNew"/>
    <dgm:cxn modelId="{CBD72382-B398-4A82-A4BA-A2BBC6F0D478}" type="presParOf" srcId="{1A216390-082E-4CED-BBFE-00E30854D0F5}" destId="{526339FD-6F8C-48EA-B60C-1C793A0542CE}" srcOrd="2" destOrd="0" presId="urn:microsoft.com/office/officeart/2016/7/layout/RepeatingBendingProcessNew"/>
    <dgm:cxn modelId="{4C807B81-B352-4FDB-BCEA-8314B39FB5B7}" type="presParOf" srcId="{1A216390-082E-4CED-BBFE-00E30854D0F5}" destId="{19F376EA-CE39-407E-B6F2-77D4220C7DA2}" srcOrd="3" destOrd="0" presId="urn:microsoft.com/office/officeart/2016/7/layout/RepeatingBendingProcessNew"/>
    <dgm:cxn modelId="{2B702D66-B802-4660-8BB6-52B82EC946B0}" type="presParOf" srcId="{19F376EA-CE39-407E-B6F2-77D4220C7DA2}" destId="{96CCC710-CC0C-4024-B595-D42A396358CF}" srcOrd="0" destOrd="0" presId="urn:microsoft.com/office/officeart/2016/7/layout/RepeatingBendingProcessNew"/>
    <dgm:cxn modelId="{1EF863E5-470D-4A85-B585-BF4CD2A07561}" type="presParOf" srcId="{1A216390-082E-4CED-BBFE-00E30854D0F5}" destId="{C3703055-15F4-4F3F-A568-2175D29E35AA}" srcOrd="4" destOrd="0" presId="urn:microsoft.com/office/officeart/2016/7/layout/RepeatingBendingProcessNew"/>
    <dgm:cxn modelId="{9D6152F3-C2DA-4633-ADF0-F02238C0D9EA}" type="presParOf" srcId="{1A216390-082E-4CED-BBFE-00E30854D0F5}" destId="{60E770F5-D349-493F-A31E-AD9593690D7A}" srcOrd="5" destOrd="0" presId="urn:microsoft.com/office/officeart/2016/7/layout/RepeatingBendingProcessNew"/>
    <dgm:cxn modelId="{8A9B1EF9-4872-4896-9AD5-45F8F5CEFE14}" type="presParOf" srcId="{60E770F5-D349-493F-A31E-AD9593690D7A}" destId="{F5370BC1-D4ED-40A3-B2DB-FC29EB50C0CE}" srcOrd="0" destOrd="0" presId="urn:microsoft.com/office/officeart/2016/7/layout/RepeatingBendingProcessNew"/>
    <dgm:cxn modelId="{171D4EC1-1E8F-4056-BBD4-2D1957CB5BEF}" type="presParOf" srcId="{1A216390-082E-4CED-BBFE-00E30854D0F5}" destId="{4B9C1155-A390-4C79-B542-D351DF997E58}"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99016-B5A1-4349-A382-7A6EBDACDAE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7EA6CCE7-1993-47D5-AB63-5C3A99E61F92}">
      <dgm:prSet phldrT="[Texto]" custT="1"/>
      <dgm:spPr/>
      <dgm:t>
        <a:bodyPr/>
        <a:lstStyle/>
        <a:p>
          <a:r>
            <a:rPr lang="es-EC" sz="2000" dirty="0"/>
            <a:t>Apropiación de Blackboard para equiparar la experiencia de formación entre estudiantes</a:t>
          </a:r>
        </a:p>
      </dgm:t>
    </dgm:pt>
    <dgm:pt modelId="{A98A6CE4-FD22-4F14-8B82-B1ED37287879}" type="parTrans" cxnId="{39709C7D-195E-432B-BA3C-1FDEEFA9D258}">
      <dgm:prSet/>
      <dgm:spPr/>
      <dgm:t>
        <a:bodyPr/>
        <a:lstStyle/>
        <a:p>
          <a:endParaRPr lang="es-EC" sz="1600"/>
        </a:p>
      </dgm:t>
    </dgm:pt>
    <dgm:pt modelId="{74DB9883-F032-44F9-A6A8-653123A36BB0}" type="sibTrans" cxnId="{39709C7D-195E-432B-BA3C-1FDEEFA9D258}">
      <dgm:prSet/>
      <dgm:spPr/>
      <dgm:t>
        <a:bodyPr/>
        <a:lstStyle/>
        <a:p>
          <a:endParaRPr lang="es-EC" sz="1600"/>
        </a:p>
      </dgm:t>
    </dgm:pt>
    <dgm:pt modelId="{0BACF531-735F-4D31-AAD8-A8795D4B1D58}">
      <dgm:prSet phldrT="[Texto]" custT="1"/>
      <dgm:spPr/>
      <dgm:t>
        <a:bodyPr/>
        <a:lstStyle/>
        <a:p>
          <a:r>
            <a:rPr lang="es-EC" sz="2000" dirty="0"/>
            <a:t>Clases híbridas por videoconferencias</a:t>
          </a:r>
        </a:p>
      </dgm:t>
    </dgm:pt>
    <dgm:pt modelId="{D65895E6-F5CA-4516-B389-A60AAE07636F}" type="parTrans" cxnId="{D2BE7D73-B368-4260-ADFB-DD96B5E62B8B}">
      <dgm:prSet/>
      <dgm:spPr/>
      <dgm:t>
        <a:bodyPr/>
        <a:lstStyle/>
        <a:p>
          <a:endParaRPr lang="es-EC" sz="1600"/>
        </a:p>
      </dgm:t>
    </dgm:pt>
    <dgm:pt modelId="{B0377E99-74F4-4566-8ABB-3C04AEFD03A6}" type="sibTrans" cxnId="{D2BE7D73-B368-4260-ADFB-DD96B5E62B8B}">
      <dgm:prSet/>
      <dgm:spPr/>
      <dgm:t>
        <a:bodyPr/>
        <a:lstStyle/>
        <a:p>
          <a:endParaRPr lang="es-EC" sz="1600"/>
        </a:p>
      </dgm:t>
    </dgm:pt>
    <dgm:pt modelId="{7E493248-243E-4A00-879B-4A65807976E1}">
      <dgm:prSet phldrT="[Texto]" custT="1"/>
      <dgm:spPr/>
      <dgm:t>
        <a:bodyPr/>
        <a:lstStyle/>
        <a:p>
          <a:r>
            <a:rPr lang="es-EC" sz="2000" dirty="0"/>
            <a:t>Contenidos básicos</a:t>
          </a:r>
        </a:p>
      </dgm:t>
    </dgm:pt>
    <dgm:pt modelId="{E6D7706B-42BA-4762-9ADD-C82B6FE2B76C}" type="parTrans" cxnId="{1A389BD4-0DCA-4DBA-B118-4F07A410AECF}">
      <dgm:prSet/>
      <dgm:spPr/>
      <dgm:t>
        <a:bodyPr/>
        <a:lstStyle/>
        <a:p>
          <a:endParaRPr lang="es-EC" sz="1600"/>
        </a:p>
      </dgm:t>
    </dgm:pt>
    <dgm:pt modelId="{D1011F32-3B51-41BF-8FDB-E1F88BF39233}" type="sibTrans" cxnId="{1A389BD4-0DCA-4DBA-B118-4F07A410AECF}">
      <dgm:prSet/>
      <dgm:spPr/>
      <dgm:t>
        <a:bodyPr/>
        <a:lstStyle/>
        <a:p>
          <a:endParaRPr lang="es-EC" sz="1600"/>
        </a:p>
      </dgm:t>
    </dgm:pt>
    <dgm:pt modelId="{C7B57DC1-FDD5-4B94-A245-D2B9E90F2279}">
      <dgm:prSet phldrT="[Texto]" custT="1"/>
      <dgm:spPr/>
      <dgm:t>
        <a:bodyPr/>
        <a:lstStyle/>
        <a:p>
          <a:r>
            <a:rPr lang="es-EC" sz="2000" dirty="0"/>
            <a:t>Contenidos ampliados</a:t>
          </a:r>
        </a:p>
      </dgm:t>
    </dgm:pt>
    <dgm:pt modelId="{B04B336E-A51B-4256-82ED-E424203F09EE}" type="parTrans" cxnId="{945D19AB-1538-4606-B062-AB3559E61550}">
      <dgm:prSet/>
      <dgm:spPr/>
      <dgm:t>
        <a:bodyPr/>
        <a:lstStyle/>
        <a:p>
          <a:endParaRPr lang="es-EC" sz="1600"/>
        </a:p>
      </dgm:t>
    </dgm:pt>
    <dgm:pt modelId="{2AD9DF47-71D1-4024-A1D6-6C79CFEF9F6A}" type="sibTrans" cxnId="{945D19AB-1538-4606-B062-AB3559E61550}">
      <dgm:prSet/>
      <dgm:spPr/>
      <dgm:t>
        <a:bodyPr/>
        <a:lstStyle/>
        <a:p>
          <a:endParaRPr lang="es-EC" sz="1600"/>
        </a:p>
      </dgm:t>
    </dgm:pt>
    <dgm:pt modelId="{B19A404E-ACED-4180-BB71-9EB1AE7618F4}" type="pres">
      <dgm:prSet presAssocID="{E6299016-B5A1-4349-A382-7A6EBDACDAE5}" presName="cycle" presStyleCnt="0">
        <dgm:presLayoutVars>
          <dgm:chMax val="1"/>
          <dgm:dir/>
          <dgm:animLvl val="ctr"/>
          <dgm:resizeHandles val="exact"/>
        </dgm:presLayoutVars>
      </dgm:prSet>
      <dgm:spPr/>
    </dgm:pt>
    <dgm:pt modelId="{8A56739A-DCB0-4B83-99E9-E287BAC49D5B}" type="pres">
      <dgm:prSet presAssocID="{7EA6CCE7-1993-47D5-AB63-5C3A99E61F92}" presName="centerShape" presStyleLbl="node0" presStyleIdx="0" presStyleCnt="1"/>
      <dgm:spPr/>
    </dgm:pt>
    <dgm:pt modelId="{EEEA74A6-78ED-4826-B1F7-1FF87B52F1B8}" type="pres">
      <dgm:prSet presAssocID="{D65895E6-F5CA-4516-B389-A60AAE07636F}" presName="parTrans" presStyleLbl="bgSibTrans2D1" presStyleIdx="0" presStyleCnt="3"/>
      <dgm:spPr/>
    </dgm:pt>
    <dgm:pt modelId="{9D0F8786-6172-48A8-8B90-48254E45F0DA}" type="pres">
      <dgm:prSet presAssocID="{0BACF531-735F-4D31-AAD8-A8795D4B1D58}" presName="node" presStyleLbl="node1" presStyleIdx="0" presStyleCnt="3">
        <dgm:presLayoutVars>
          <dgm:bulletEnabled val="1"/>
        </dgm:presLayoutVars>
      </dgm:prSet>
      <dgm:spPr/>
    </dgm:pt>
    <dgm:pt modelId="{37C72F8E-63B0-4AB4-9630-ADAEED49D14E}" type="pres">
      <dgm:prSet presAssocID="{E6D7706B-42BA-4762-9ADD-C82B6FE2B76C}" presName="parTrans" presStyleLbl="bgSibTrans2D1" presStyleIdx="1" presStyleCnt="3"/>
      <dgm:spPr/>
    </dgm:pt>
    <dgm:pt modelId="{68595DC6-8B4B-48DD-9A05-59D7AACB1D82}" type="pres">
      <dgm:prSet presAssocID="{7E493248-243E-4A00-879B-4A65807976E1}" presName="node" presStyleLbl="node1" presStyleIdx="1" presStyleCnt="3">
        <dgm:presLayoutVars>
          <dgm:bulletEnabled val="1"/>
        </dgm:presLayoutVars>
      </dgm:prSet>
      <dgm:spPr/>
    </dgm:pt>
    <dgm:pt modelId="{C35AF883-67F6-4E75-883A-AE417E82BFB5}" type="pres">
      <dgm:prSet presAssocID="{B04B336E-A51B-4256-82ED-E424203F09EE}" presName="parTrans" presStyleLbl="bgSibTrans2D1" presStyleIdx="2" presStyleCnt="3"/>
      <dgm:spPr/>
    </dgm:pt>
    <dgm:pt modelId="{E2CC6974-86DB-44E1-8BDC-CA58B69764DC}" type="pres">
      <dgm:prSet presAssocID="{C7B57DC1-FDD5-4B94-A245-D2B9E90F2279}" presName="node" presStyleLbl="node1" presStyleIdx="2" presStyleCnt="3">
        <dgm:presLayoutVars>
          <dgm:bulletEnabled val="1"/>
        </dgm:presLayoutVars>
      </dgm:prSet>
      <dgm:spPr/>
    </dgm:pt>
  </dgm:ptLst>
  <dgm:cxnLst>
    <dgm:cxn modelId="{E24E260A-8D9E-47E3-BAC2-EEDC826CBED9}" type="presOf" srcId="{7EA6CCE7-1993-47D5-AB63-5C3A99E61F92}" destId="{8A56739A-DCB0-4B83-99E9-E287BAC49D5B}" srcOrd="0" destOrd="0" presId="urn:microsoft.com/office/officeart/2005/8/layout/radial4"/>
    <dgm:cxn modelId="{35ACBE1F-1EA4-486D-8E20-F4773EAFDDC8}" type="presOf" srcId="{B04B336E-A51B-4256-82ED-E424203F09EE}" destId="{C35AF883-67F6-4E75-883A-AE417E82BFB5}" srcOrd="0" destOrd="0" presId="urn:microsoft.com/office/officeart/2005/8/layout/radial4"/>
    <dgm:cxn modelId="{E1E0E51F-D8E1-4F89-B3F7-2F211DF90E47}" type="presOf" srcId="{0BACF531-735F-4D31-AAD8-A8795D4B1D58}" destId="{9D0F8786-6172-48A8-8B90-48254E45F0DA}" srcOrd="0" destOrd="0" presId="urn:microsoft.com/office/officeart/2005/8/layout/radial4"/>
    <dgm:cxn modelId="{D2BE7D73-B368-4260-ADFB-DD96B5E62B8B}" srcId="{7EA6CCE7-1993-47D5-AB63-5C3A99E61F92}" destId="{0BACF531-735F-4D31-AAD8-A8795D4B1D58}" srcOrd="0" destOrd="0" parTransId="{D65895E6-F5CA-4516-B389-A60AAE07636F}" sibTransId="{B0377E99-74F4-4566-8ABB-3C04AEFD03A6}"/>
    <dgm:cxn modelId="{5BBF6255-F9FD-4365-AD0E-CCB09C91E58E}" type="presOf" srcId="{E6299016-B5A1-4349-A382-7A6EBDACDAE5}" destId="{B19A404E-ACED-4180-BB71-9EB1AE7618F4}" srcOrd="0" destOrd="0" presId="urn:microsoft.com/office/officeart/2005/8/layout/radial4"/>
    <dgm:cxn modelId="{39709C7D-195E-432B-BA3C-1FDEEFA9D258}" srcId="{E6299016-B5A1-4349-A382-7A6EBDACDAE5}" destId="{7EA6CCE7-1993-47D5-AB63-5C3A99E61F92}" srcOrd="0" destOrd="0" parTransId="{A98A6CE4-FD22-4F14-8B82-B1ED37287879}" sibTransId="{74DB9883-F032-44F9-A6A8-653123A36BB0}"/>
    <dgm:cxn modelId="{814EDE9D-2190-4171-BC0C-E1A609947C04}" type="presOf" srcId="{D65895E6-F5CA-4516-B389-A60AAE07636F}" destId="{EEEA74A6-78ED-4826-B1F7-1FF87B52F1B8}" srcOrd="0" destOrd="0" presId="urn:microsoft.com/office/officeart/2005/8/layout/radial4"/>
    <dgm:cxn modelId="{EAA907A5-BA82-4E03-B09D-F2F867E4F2E4}" type="presOf" srcId="{C7B57DC1-FDD5-4B94-A245-D2B9E90F2279}" destId="{E2CC6974-86DB-44E1-8BDC-CA58B69764DC}" srcOrd="0" destOrd="0" presId="urn:microsoft.com/office/officeart/2005/8/layout/radial4"/>
    <dgm:cxn modelId="{945D19AB-1538-4606-B062-AB3559E61550}" srcId="{7EA6CCE7-1993-47D5-AB63-5C3A99E61F92}" destId="{C7B57DC1-FDD5-4B94-A245-D2B9E90F2279}" srcOrd="2" destOrd="0" parTransId="{B04B336E-A51B-4256-82ED-E424203F09EE}" sibTransId="{2AD9DF47-71D1-4024-A1D6-6C79CFEF9F6A}"/>
    <dgm:cxn modelId="{1A389BD4-0DCA-4DBA-B118-4F07A410AECF}" srcId="{7EA6CCE7-1993-47D5-AB63-5C3A99E61F92}" destId="{7E493248-243E-4A00-879B-4A65807976E1}" srcOrd="1" destOrd="0" parTransId="{E6D7706B-42BA-4762-9ADD-C82B6FE2B76C}" sibTransId="{D1011F32-3B51-41BF-8FDB-E1F88BF39233}"/>
    <dgm:cxn modelId="{36C541F8-5EB7-4BE2-98FC-E4517505A3AC}" type="presOf" srcId="{7E493248-243E-4A00-879B-4A65807976E1}" destId="{68595DC6-8B4B-48DD-9A05-59D7AACB1D82}" srcOrd="0" destOrd="0" presId="urn:microsoft.com/office/officeart/2005/8/layout/radial4"/>
    <dgm:cxn modelId="{9D12E8FF-F68E-49CB-8955-A3807C0F2FBD}" type="presOf" srcId="{E6D7706B-42BA-4762-9ADD-C82B6FE2B76C}" destId="{37C72F8E-63B0-4AB4-9630-ADAEED49D14E}" srcOrd="0" destOrd="0" presId="urn:microsoft.com/office/officeart/2005/8/layout/radial4"/>
    <dgm:cxn modelId="{4FB60085-661A-4767-9E9F-4459AACA9E64}" type="presParOf" srcId="{B19A404E-ACED-4180-BB71-9EB1AE7618F4}" destId="{8A56739A-DCB0-4B83-99E9-E287BAC49D5B}" srcOrd="0" destOrd="0" presId="urn:microsoft.com/office/officeart/2005/8/layout/radial4"/>
    <dgm:cxn modelId="{61D18BEC-02E5-42D2-AB28-9677B474EAB0}" type="presParOf" srcId="{B19A404E-ACED-4180-BB71-9EB1AE7618F4}" destId="{EEEA74A6-78ED-4826-B1F7-1FF87B52F1B8}" srcOrd="1" destOrd="0" presId="urn:microsoft.com/office/officeart/2005/8/layout/radial4"/>
    <dgm:cxn modelId="{64E1A43F-CD46-43A3-B49B-D9D110A0A252}" type="presParOf" srcId="{B19A404E-ACED-4180-BB71-9EB1AE7618F4}" destId="{9D0F8786-6172-48A8-8B90-48254E45F0DA}" srcOrd="2" destOrd="0" presId="urn:microsoft.com/office/officeart/2005/8/layout/radial4"/>
    <dgm:cxn modelId="{E1AB856E-8D52-4B6D-93B5-B8C1B83B3D8E}" type="presParOf" srcId="{B19A404E-ACED-4180-BB71-9EB1AE7618F4}" destId="{37C72F8E-63B0-4AB4-9630-ADAEED49D14E}" srcOrd="3" destOrd="0" presId="urn:microsoft.com/office/officeart/2005/8/layout/radial4"/>
    <dgm:cxn modelId="{C77916BF-35D2-421B-8CDD-44CCE310662D}" type="presParOf" srcId="{B19A404E-ACED-4180-BB71-9EB1AE7618F4}" destId="{68595DC6-8B4B-48DD-9A05-59D7AACB1D82}" srcOrd="4" destOrd="0" presId="urn:microsoft.com/office/officeart/2005/8/layout/radial4"/>
    <dgm:cxn modelId="{4841FF55-5907-495E-A607-FD433A9B74A3}" type="presParOf" srcId="{B19A404E-ACED-4180-BB71-9EB1AE7618F4}" destId="{C35AF883-67F6-4E75-883A-AE417E82BFB5}" srcOrd="5" destOrd="0" presId="urn:microsoft.com/office/officeart/2005/8/layout/radial4"/>
    <dgm:cxn modelId="{4DCF8EEE-BCC1-490D-9CE4-FD2EA54F74FA}" type="presParOf" srcId="{B19A404E-ACED-4180-BB71-9EB1AE7618F4}" destId="{E2CC6974-86DB-44E1-8BDC-CA58B69764DC}" srcOrd="6" destOrd="0" presId="urn:microsoft.com/office/officeart/2005/8/layout/radial4"/>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41A352-1666-4DB1-B949-5AF3A95AB8BB}" type="doc">
      <dgm:prSet loTypeId="urn:microsoft.com/office/officeart/2018/2/layout/IconVerticalSolidList" loCatId="icon" qsTypeId="urn:microsoft.com/office/officeart/2005/8/quickstyle/simple5" qsCatId="simple" csTypeId="urn:microsoft.com/office/officeart/2005/8/colors/accent1_1" csCatId="accent1" phldr="1"/>
      <dgm:spPr/>
      <dgm:t>
        <a:bodyPr/>
        <a:lstStyle/>
        <a:p>
          <a:endParaRPr lang="es-EC"/>
        </a:p>
      </dgm:t>
    </dgm:pt>
    <dgm:pt modelId="{A5D3C556-2DA5-4744-9F63-198EBAD3D352}">
      <dgm:prSet phldrT="[Texto]"/>
      <dgm:spPr/>
      <dgm:t>
        <a:bodyPr/>
        <a:lstStyle/>
        <a:p>
          <a:pPr>
            <a:lnSpc>
              <a:spcPct val="100000"/>
            </a:lnSpc>
          </a:pPr>
          <a:r>
            <a:rPr lang="es-EC" dirty="0"/>
            <a:t>Fortalecer la capacidad pedagógica</a:t>
          </a:r>
        </a:p>
      </dgm:t>
    </dgm:pt>
    <dgm:pt modelId="{5043D3D0-2897-4810-813D-A3F03465AFD2}" type="parTrans" cxnId="{2328A120-953A-47C9-878C-E246D949EF07}">
      <dgm:prSet/>
      <dgm:spPr/>
      <dgm:t>
        <a:bodyPr/>
        <a:lstStyle/>
        <a:p>
          <a:endParaRPr lang="es-EC"/>
        </a:p>
      </dgm:t>
    </dgm:pt>
    <dgm:pt modelId="{6C3930F7-2297-4ADA-A613-D9C68E1FB1A8}" type="sibTrans" cxnId="{2328A120-953A-47C9-878C-E246D949EF07}">
      <dgm:prSet/>
      <dgm:spPr/>
      <dgm:t>
        <a:bodyPr/>
        <a:lstStyle/>
        <a:p>
          <a:endParaRPr lang="es-EC"/>
        </a:p>
      </dgm:t>
    </dgm:pt>
    <dgm:pt modelId="{8BB6A1A1-0429-4B40-8BF4-F1ECBC3501A3}">
      <dgm:prSet phldrT="[Texto]"/>
      <dgm:spPr/>
      <dgm:t>
        <a:bodyPr/>
        <a:lstStyle/>
        <a:p>
          <a:pPr>
            <a:lnSpc>
              <a:spcPct val="100000"/>
            </a:lnSpc>
          </a:pPr>
          <a:r>
            <a:rPr lang="es-EC" dirty="0"/>
            <a:t>Reforzar el seguimiento estudiantil </a:t>
          </a:r>
        </a:p>
      </dgm:t>
    </dgm:pt>
    <dgm:pt modelId="{FBC25A50-ADF6-41E0-B812-AF0F6915F92F}" type="parTrans" cxnId="{018A37DD-8EE2-44B0-A428-8DC16BBBD891}">
      <dgm:prSet/>
      <dgm:spPr/>
      <dgm:t>
        <a:bodyPr/>
        <a:lstStyle/>
        <a:p>
          <a:endParaRPr lang="es-EC"/>
        </a:p>
      </dgm:t>
    </dgm:pt>
    <dgm:pt modelId="{F4E1FB5B-4C61-48A4-AA56-C336AAEC5506}" type="sibTrans" cxnId="{018A37DD-8EE2-44B0-A428-8DC16BBBD891}">
      <dgm:prSet/>
      <dgm:spPr/>
      <dgm:t>
        <a:bodyPr/>
        <a:lstStyle/>
        <a:p>
          <a:endParaRPr lang="es-EC"/>
        </a:p>
      </dgm:t>
    </dgm:pt>
    <dgm:pt modelId="{6438D15F-E84F-4B7F-85D7-ECF15A3A7A94}">
      <dgm:prSet phldrT="[Texto]"/>
      <dgm:spPr/>
      <dgm:t>
        <a:bodyPr/>
        <a:lstStyle/>
        <a:p>
          <a:pPr>
            <a:lnSpc>
              <a:spcPct val="100000"/>
            </a:lnSpc>
          </a:pPr>
          <a:r>
            <a:rPr lang="es-EC" dirty="0"/>
            <a:t>Propiciar encuentro/s presencial/es de toda la cohorte</a:t>
          </a:r>
        </a:p>
      </dgm:t>
    </dgm:pt>
    <dgm:pt modelId="{23529A90-76B0-4004-A64F-C9C5BA7F73BF}" type="parTrans" cxnId="{5DDF6A38-0445-4ABD-B949-434D46FF184D}">
      <dgm:prSet/>
      <dgm:spPr/>
      <dgm:t>
        <a:bodyPr/>
        <a:lstStyle/>
        <a:p>
          <a:endParaRPr lang="es-EC"/>
        </a:p>
      </dgm:t>
    </dgm:pt>
    <dgm:pt modelId="{DC262379-BEB3-42BE-8BD9-90FAF502433F}" type="sibTrans" cxnId="{5DDF6A38-0445-4ABD-B949-434D46FF184D}">
      <dgm:prSet/>
      <dgm:spPr/>
      <dgm:t>
        <a:bodyPr/>
        <a:lstStyle/>
        <a:p>
          <a:endParaRPr lang="es-EC"/>
        </a:p>
      </dgm:t>
    </dgm:pt>
    <dgm:pt modelId="{508F58EB-B20A-484A-94AF-B7D4A429BE74}">
      <dgm:prSet phldrT="[Texto]"/>
      <dgm:spPr/>
      <dgm:t>
        <a:bodyPr/>
        <a:lstStyle/>
        <a:p>
          <a:pPr>
            <a:lnSpc>
              <a:spcPct val="100000"/>
            </a:lnSpc>
          </a:pPr>
          <a:r>
            <a:rPr lang="es-EC" dirty="0"/>
            <a:t>Perfeccionar condiciones tecnológicas</a:t>
          </a:r>
        </a:p>
      </dgm:t>
    </dgm:pt>
    <dgm:pt modelId="{BA6CF3F5-1382-49F7-8594-30D17B5119A8}" type="parTrans" cxnId="{EA17E713-29B9-4285-96EB-406B0050F67A}">
      <dgm:prSet/>
      <dgm:spPr/>
      <dgm:t>
        <a:bodyPr/>
        <a:lstStyle/>
        <a:p>
          <a:endParaRPr lang="es-EC"/>
        </a:p>
      </dgm:t>
    </dgm:pt>
    <dgm:pt modelId="{79770747-F276-4F0C-9F4E-307DBB944F38}" type="sibTrans" cxnId="{EA17E713-29B9-4285-96EB-406B0050F67A}">
      <dgm:prSet/>
      <dgm:spPr/>
      <dgm:t>
        <a:bodyPr/>
        <a:lstStyle/>
        <a:p>
          <a:endParaRPr lang="es-EC"/>
        </a:p>
      </dgm:t>
    </dgm:pt>
    <dgm:pt modelId="{F9BAE10C-5CB7-45FA-B643-3B719D12572E}">
      <dgm:prSet phldrT="[Texto]"/>
      <dgm:spPr/>
      <dgm:t>
        <a:bodyPr/>
        <a:lstStyle/>
        <a:p>
          <a:pPr>
            <a:lnSpc>
              <a:spcPct val="100000"/>
            </a:lnSpc>
          </a:pPr>
          <a:r>
            <a:rPr lang="es-EC"/>
            <a:t>Tutores</a:t>
          </a:r>
        </a:p>
      </dgm:t>
    </dgm:pt>
    <dgm:pt modelId="{32D8138F-EEAA-4C74-9153-B73184D0EFA6}" type="parTrans" cxnId="{5B49CCAF-F586-41B0-B0CB-2AEF4F2E2F23}">
      <dgm:prSet/>
      <dgm:spPr/>
      <dgm:t>
        <a:bodyPr/>
        <a:lstStyle/>
        <a:p>
          <a:endParaRPr lang="es-EC"/>
        </a:p>
      </dgm:t>
    </dgm:pt>
    <dgm:pt modelId="{6F67EA8C-B507-4712-93F2-425E9E207C11}" type="sibTrans" cxnId="{5B49CCAF-F586-41B0-B0CB-2AEF4F2E2F23}">
      <dgm:prSet/>
      <dgm:spPr/>
      <dgm:t>
        <a:bodyPr/>
        <a:lstStyle/>
        <a:p>
          <a:endParaRPr lang="es-EC"/>
        </a:p>
      </dgm:t>
    </dgm:pt>
    <dgm:pt modelId="{E553BA04-106B-4890-A9AE-278AD1C04F96}">
      <dgm:prSet phldrT="[Texto]"/>
      <dgm:spPr/>
      <dgm:t>
        <a:bodyPr/>
        <a:lstStyle/>
        <a:p>
          <a:pPr>
            <a:lnSpc>
              <a:spcPct val="100000"/>
            </a:lnSpc>
          </a:pPr>
          <a:r>
            <a:rPr lang="es-EC"/>
            <a:t>Asistentes de cátedra</a:t>
          </a:r>
        </a:p>
      </dgm:t>
    </dgm:pt>
    <dgm:pt modelId="{23CEC12E-A7A2-4724-8714-9DD860EC7A22}" type="parTrans" cxnId="{6FA587C0-02BC-47EF-BD6F-698ED05083DE}">
      <dgm:prSet/>
      <dgm:spPr/>
      <dgm:t>
        <a:bodyPr/>
        <a:lstStyle/>
        <a:p>
          <a:endParaRPr lang="es-EC"/>
        </a:p>
      </dgm:t>
    </dgm:pt>
    <dgm:pt modelId="{478AE996-2749-41CE-AC3E-7A284289AF21}" type="sibTrans" cxnId="{6FA587C0-02BC-47EF-BD6F-698ED05083DE}">
      <dgm:prSet/>
      <dgm:spPr/>
      <dgm:t>
        <a:bodyPr/>
        <a:lstStyle/>
        <a:p>
          <a:endParaRPr lang="es-EC"/>
        </a:p>
      </dgm:t>
    </dgm:pt>
    <dgm:pt modelId="{0B0024FE-550D-4931-8EFF-BEB64FE861AA}">
      <dgm:prSet phldrT="[Texto]"/>
      <dgm:spPr/>
      <dgm:t>
        <a:bodyPr/>
        <a:lstStyle/>
        <a:p>
          <a:pPr>
            <a:lnSpc>
              <a:spcPct val="100000"/>
            </a:lnSpc>
          </a:pPr>
          <a:r>
            <a:rPr lang="es-EC"/>
            <a:t>Diseñadores instruccionales</a:t>
          </a:r>
        </a:p>
      </dgm:t>
    </dgm:pt>
    <dgm:pt modelId="{A446DFD7-07FB-49BE-BA0D-283C754AF3DB}" type="parTrans" cxnId="{A75076DD-9E46-4E69-831A-5E11AEA37C92}">
      <dgm:prSet/>
      <dgm:spPr/>
      <dgm:t>
        <a:bodyPr/>
        <a:lstStyle/>
        <a:p>
          <a:endParaRPr lang="es-EC"/>
        </a:p>
      </dgm:t>
    </dgm:pt>
    <dgm:pt modelId="{F466AED5-9BC7-46F7-AD95-5906E500AD2D}" type="sibTrans" cxnId="{A75076DD-9E46-4E69-831A-5E11AEA37C92}">
      <dgm:prSet/>
      <dgm:spPr/>
      <dgm:t>
        <a:bodyPr/>
        <a:lstStyle/>
        <a:p>
          <a:endParaRPr lang="es-EC"/>
        </a:p>
      </dgm:t>
    </dgm:pt>
    <dgm:pt modelId="{42EC3C8B-8DA8-4991-8299-EFA7FA3C91A4}">
      <dgm:prSet phldrT="[Texto]"/>
      <dgm:spPr/>
      <dgm:t>
        <a:bodyPr/>
        <a:lstStyle/>
        <a:p>
          <a:pPr>
            <a:lnSpc>
              <a:spcPct val="100000"/>
            </a:lnSpc>
          </a:pPr>
          <a:endParaRPr lang="es-EC"/>
        </a:p>
      </dgm:t>
    </dgm:pt>
    <dgm:pt modelId="{44C42D50-6BBC-4A35-A394-AA2E1FC8CE34}" type="parTrans" cxnId="{ADD536C3-2B19-4C76-960E-FCE746B2533E}">
      <dgm:prSet/>
      <dgm:spPr/>
      <dgm:t>
        <a:bodyPr/>
        <a:lstStyle/>
        <a:p>
          <a:endParaRPr lang="es-EC"/>
        </a:p>
      </dgm:t>
    </dgm:pt>
    <dgm:pt modelId="{17035D78-1AB5-4055-99F7-2DAF26183DF7}" type="sibTrans" cxnId="{ADD536C3-2B19-4C76-960E-FCE746B2533E}">
      <dgm:prSet/>
      <dgm:spPr/>
      <dgm:t>
        <a:bodyPr/>
        <a:lstStyle/>
        <a:p>
          <a:endParaRPr lang="es-EC"/>
        </a:p>
      </dgm:t>
    </dgm:pt>
    <dgm:pt modelId="{8851A2E7-D767-4B04-9BC6-4CE0C0E81A3F}">
      <dgm:prSet phldrT="[Texto]"/>
      <dgm:spPr/>
      <dgm:t>
        <a:bodyPr/>
        <a:lstStyle/>
        <a:p>
          <a:pPr>
            <a:lnSpc>
              <a:spcPct val="100000"/>
            </a:lnSpc>
          </a:pPr>
          <a:r>
            <a:rPr lang="es-EC" dirty="0"/>
            <a:t>Becas de estancia para no residentes en Quito (hasta $1.500  entre 3 y 8 semanas)</a:t>
          </a:r>
        </a:p>
      </dgm:t>
    </dgm:pt>
    <dgm:pt modelId="{DB264D36-CB7F-482F-AB49-3DA702C7B679}" type="parTrans" cxnId="{E1E5F2B0-9D2C-4BEF-8FE4-A69B3AFB532C}">
      <dgm:prSet/>
      <dgm:spPr/>
      <dgm:t>
        <a:bodyPr/>
        <a:lstStyle/>
        <a:p>
          <a:endParaRPr lang="es-EC"/>
        </a:p>
      </dgm:t>
    </dgm:pt>
    <dgm:pt modelId="{6F8A3E7E-AC3E-4DB6-859F-DBEE1C3871CF}" type="sibTrans" cxnId="{E1E5F2B0-9D2C-4BEF-8FE4-A69B3AFB532C}">
      <dgm:prSet/>
      <dgm:spPr/>
      <dgm:t>
        <a:bodyPr/>
        <a:lstStyle/>
        <a:p>
          <a:endParaRPr lang="es-EC"/>
        </a:p>
      </dgm:t>
    </dgm:pt>
    <dgm:pt modelId="{0AADF047-1CA4-4781-BCB4-BDB83ACFD20A}">
      <dgm:prSet phldrT="[Texto]"/>
      <dgm:spPr/>
      <dgm:t>
        <a:bodyPr/>
        <a:lstStyle/>
        <a:p>
          <a:pPr>
            <a:lnSpc>
              <a:spcPct val="100000"/>
            </a:lnSpc>
          </a:pPr>
          <a:r>
            <a:rPr lang="es-EC" dirty="0"/>
            <a:t>Programa de formación (consultoría externa especializada)</a:t>
          </a:r>
        </a:p>
      </dgm:t>
    </dgm:pt>
    <dgm:pt modelId="{F5BBC06D-86C0-4658-B0C5-FE803CE9AA2D}" type="parTrans" cxnId="{A78B2ECE-375A-457E-AB8A-A72F40F1E00B}">
      <dgm:prSet/>
      <dgm:spPr/>
      <dgm:t>
        <a:bodyPr/>
        <a:lstStyle/>
        <a:p>
          <a:endParaRPr lang="es-EC"/>
        </a:p>
      </dgm:t>
    </dgm:pt>
    <dgm:pt modelId="{01F6DAA6-103F-4395-917A-8CE53E73CA07}" type="sibTrans" cxnId="{A78B2ECE-375A-457E-AB8A-A72F40F1E00B}">
      <dgm:prSet/>
      <dgm:spPr/>
      <dgm:t>
        <a:bodyPr/>
        <a:lstStyle/>
        <a:p>
          <a:endParaRPr lang="es-EC"/>
        </a:p>
      </dgm:t>
    </dgm:pt>
    <dgm:pt modelId="{D1C32EA2-36AB-4457-B3C8-9C2C5F72D2DA}">
      <dgm:prSet phldrT="[Texto]"/>
      <dgm:spPr/>
      <dgm:t>
        <a:bodyPr/>
        <a:lstStyle/>
        <a:p>
          <a:pPr>
            <a:lnSpc>
              <a:spcPct val="100000"/>
            </a:lnSpc>
          </a:pPr>
          <a:r>
            <a:rPr lang="es-EC" dirty="0"/>
            <a:t>Equipamiento</a:t>
          </a:r>
        </a:p>
      </dgm:t>
    </dgm:pt>
    <dgm:pt modelId="{B6F53899-E0DD-46C5-853D-44415C04C336}" type="parTrans" cxnId="{7A825C19-554A-44CC-B308-1D230342F0D3}">
      <dgm:prSet/>
      <dgm:spPr/>
      <dgm:t>
        <a:bodyPr/>
        <a:lstStyle/>
        <a:p>
          <a:endParaRPr lang="es-EC"/>
        </a:p>
      </dgm:t>
    </dgm:pt>
    <dgm:pt modelId="{F862C859-F81C-4FF7-B2DA-0E347A57BBE9}" type="sibTrans" cxnId="{7A825C19-554A-44CC-B308-1D230342F0D3}">
      <dgm:prSet/>
      <dgm:spPr/>
      <dgm:t>
        <a:bodyPr/>
        <a:lstStyle/>
        <a:p>
          <a:endParaRPr lang="es-EC"/>
        </a:p>
      </dgm:t>
    </dgm:pt>
    <dgm:pt modelId="{DF68337B-AEBD-43DF-8EA7-3CF74D695886}">
      <dgm:prSet phldrT="[Texto]"/>
      <dgm:spPr/>
      <dgm:t>
        <a:bodyPr/>
        <a:lstStyle/>
        <a:p>
          <a:pPr>
            <a:lnSpc>
              <a:spcPct val="100000"/>
            </a:lnSpc>
          </a:pPr>
          <a:r>
            <a:rPr lang="es-EC" dirty="0"/>
            <a:t>Soporte técnico</a:t>
          </a:r>
        </a:p>
      </dgm:t>
    </dgm:pt>
    <dgm:pt modelId="{F9074B55-9444-4CD2-A7FC-700F6E851663}" type="parTrans" cxnId="{5B9828CE-B847-4DE9-8B0A-524426EA9DB2}">
      <dgm:prSet/>
      <dgm:spPr/>
      <dgm:t>
        <a:bodyPr/>
        <a:lstStyle/>
        <a:p>
          <a:endParaRPr lang="es-EC"/>
        </a:p>
      </dgm:t>
    </dgm:pt>
    <dgm:pt modelId="{8F92A375-432F-4DED-9691-FB1A2370677D}" type="sibTrans" cxnId="{5B9828CE-B847-4DE9-8B0A-524426EA9DB2}">
      <dgm:prSet/>
      <dgm:spPr/>
      <dgm:t>
        <a:bodyPr/>
        <a:lstStyle/>
        <a:p>
          <a:endParaRPr lang="es-EC"/>
        </a:p>
      </dgm:t>
    </dgm:pt>
    <dgm:pt modelId="{C17461BD-C5E4-428D-95CB-499E57BBB1EC}">
      <dgm:prSet phldrT="[Texto]"/>
      <dgm:spPr/>
      <dgm:t>
        <a:bodyPr/>
        <a:lstStyle/>
        <a:p>
          <a:pPr>
            <a:lnSpc>
              <a:spcPct val="100000"/>
            </a:lnSpc>
          </a:pPr>
          <a:r>
            <a:rPr lang="es-EC" dirty="0"/>
            <a:t>Conectividad</a:t>
          </a:r>
        </a:p>
      </dgm:t>
    </dgm:pt>
    <dgm:pt modelId="{37AACFA3-0C3D-47F1-9E1F-125ACE8075AA}" type="parTrans" cxnId="{DF874766-3533-45C4-BD11-9ECFBE01123E}">
      <dgm:prSet/>
      <dgm:spPr/>
      <dgm:t>
        <a:bodyPr/>
        <a:lstStyle/>
        <a:p>
          <a:endParaRPr lang="es-EC"/>
        </a:p>
      </dgm:t>
    </dgm:pt>
    <dgm:pt modelId="{AAFE09B0-F1AC-4319-BD82-55080B501A37}" type="sibTrans" cxnId="{DF874766-3533-45C4-BD11-9ECFBE01123E}">
      <dgm:prSet/>
      <dgm:spPr/>
      <dgm:t>
        <a:bodyPr/>
        <a:lstStyle/>
        <a:p>
          <a:endParaRPr lang="es-EC"/>
        </a:p>
      </dgm:t>
    </dgm:pt>
    <dgm:pt modelId="{48AB2592-ADF2-4E53-AF24-6A521F645DAC}" type="pres">
      <dgm:prSet presAssocID="{1341A352-1666-4DB1-B949-5AF3A95AB8BB}" presName="root" presStyleCnt="0">
        <dgm:presLayoutVars>
          <dgm:dir/>
          <dgm:resizeHandles val="exact"/>
        </dgm:presLayoutVars>
      </dgm:prSet>
      <dgm:spPr/>
    </dgm:pt>
    <dgm:pt modelId="{5D0E40F1-00C5-4E5D-8470-838F2C18F136}" type="pres">
      <dgm:prSet presAssocID="{A5D3C556-2DA5-4744-9F63-198EBAD3D352}" presName="compNode" presStyleCnt="0"/>
      <dgm:spPr/>
    </dgm:pt>
    <dgm:pt modelId="{43ACE75A-490A-4378-A631-602F47256DF8}" type="pres">
      <dgm:prSet presAssocID="{A5D3C556-2DA5-4744-9F63-198EBAD3D352}" presName="bgRect" presStyleLbl="bgShp" presStyleIdx="0" presStyleCnt="4"/>
      <dgm:spPr/>
    </dgm:pt>
    <dgm:pt modelId="{2A10ED6F-D2CF-4AD5-9211-F279AD53DF88}" type="pres">
      <dgm:prSet presAssocID="{A5D3C556-2DA5-4744-9F63-198EBAD3D3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estro"/>
        </a:ext>
      </dgm:extLst>
    </dgm:pt>
    <dgm:pt modelId="{ADBFE3FE-7657-483C-A39B-8372DD01FD9D}" type="pres">
      <dgm:prSet presAssocID="{A5D3C556-2DA5-4744-9F63-198EBAD3D352}" presName="spaceRect" presStyleCnt="0"/>
      <dgm:spPr/>
    </dgm:pt>
    <dgm:pt modelId="{E5A5A154-1861-4753-9AF2-D991E73A3C9E}" type="pres">
      <dgm:prSet presAssocID="{A5D3C556-2DA5-4744-9F63-198EBAD3D352}" presName="parTx" presStyleLbl="revTx" presStyleIdx="0" presStyleCnt="8">
        <dgm:presLayoutVars>
          <dgm:chMax val="0"/>
          <dgm:chPref val="0"/>
        </dgm:presLayoutVars>
      </dgm:prSet>
      <dgm:spPr/>
    </dgm:pt>
    <dgm:pt modelId="{74DF2067-8FF6-468B-BD22-D66E9F1C0CB4}" type="pres">
      <dgm:prSet presAssocID="{A5D3C556-2DA5-4744-9F63-198EBAD3D352}" presName="desTx" presStyleLbl="revTx" presStyleIdx="1" presStyleCnt="8">
        <dgm:presLayoutVars/>
      </dgm:prSet>
      <dgm:spPr/>
    </dgm:pt>
    <dgm:pt modelId="{AF290E7C-5866-4FEF-B5ED-C620DC68DCB6}" type="pres">
      <dgm:prSet presAssocID="{6C3930F7-2297-4ADA-A613-D9C68E1FB1A8}" presName="sibTrans" presStyleCnt="0"/>
      <dgm:spPr/>
    </dgm:pt>
    <dgm:pt modelId="{5B469137-395C-4E78-BE20-50C7713FF206}" type="pres">
      <dgm:prSet presAssocID="{8BB6A1A1-0429-4B40-8BF4-F1ECBC3501A3}" presName="compNode" presStyleCnt="0"/>
      <dgm:spPr/>
    </dgm:pt>
    <dgm:pt modelId="{C359D41E-7C4A-45DA-A2C5-C943B2505F28}" type="pres">
      <dgm:prSet presAssocID="{8BB6A1A1-0429-4B40-8BF4-F1ECBC3501A3}" presName="bgRect" presStyleLbl="bgShp" presStyleIdx="1" presStyleCnt="4"/>
      <dgm:spPr/>
    </dgm:pt>
    <dgm:pt modelId="{250F771B-3EB8-4517-A855-B40596B6D5CC}" type="pres">
      <dgm:prSet presAssocID="{8BB6A1A1-0429-4B40-8BF4-F1ECBC3501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ula de clases"/>
        </a:ext>
      </dgm:extLst>
    </dgm:pt>
    <dgm:pt modelId="{AF668348-C31C-4CA5-A063-27D16D58AEAA}" type="pres">
      <dgm:prSet presAssocID="{8BB6A1A1-0429-4B40-8BF4-F1ECBC3501A3}" presName="spaceRect" presStyleCnt="0"/>
      <dgm:spPr/>
    </dgm:pt>
    <dgm:pt modelId="{B79729DE-0387-4563-9A31-623E738B5C50}" type="pres">
      <dgm:prSet presAssocID="{8BB6A1A1-0429-4B40-8BF4-F1ECBC3501A3}" presName="parTx" presStyleLbl="revTx" presStyleIdx="2" presStyleCnt="8">
        <dgm:presLayoutVars>
          <dgm:chMax val="0"/>
          <dgm:chPref val="0"/>
        </dgm:presLayoutVars>
      </dgm:prSet>
      <dgm:spPr/>
    </dgm:pt>
    <dgm:pt modelId="{66ACA57E-DE9A-42E9-B265-3CA40FAD2BF2}" type="pres">
      <dgm:prSet presAssocID="{8BB6A1A1-0429-4B40-8BF4-F1ECBC3501A3}" presName="desTx" presStyleLbl="revTx" presStyleIdx="3" presStyleCnt="8">
        <dgm:presLayoutVars/>
      </dgm:prSet>
      <dgm:spPr/>
    </dgm:pt>
    <dgm:pt modelId="{EB772B18-A3FB-4679-842D-B949D8A12BD2}" type="pres">
      <dgm:prSet presAssocID="{F4E1FB5B-4C61-48A4-AA56-C336AAEC5506}" presName="sibTrans" presStyleCnt="0"/>
      <dgm:spPr/>
    </dgm:pt>
    <dgm:pt modelId="{FE95BCB8-8966-46B5-9D79-6792B6D1AD78}" type="pres">
      <dgm:prSet presAssocID="{6438D15F-E84F-4B7F-85D7-ECF15A3A7A94}" presName="compNode" presStyleCnt="0"/>
      <dgm:spPr/>
    </dgm:pt>
    <dgm:pt modelId="{74CAC267-34EB-421A-9FF0-1AF141EF7269}" type="pres">
      <dgm:prSet presAssocID="{6438D15F-E84F-4B7F-85D7-ECF15A3A7A94}" presName="bgRect" presStyleLbl="bgShp" presStyleIdx="2" presStyleCnt="4"/>
      <dgm:spPr/>
    </dgm:pt>
    <dgm:pt modelId="{D8F72751-7FF9-4DA9-BBF4-EC6BB65EA70E}" type="pres">
      <dgm:prSet presAssocID="{6438D15F-E84F-4B7F-85D7-ECF15A3A7A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seña de cliente con relleno sólido"/>
        </a:ext>
      </dgm:extLst>
    </dgm:pt>
    <dgm:pt modelId="{8DD97E92-3A10-433F-8FA3-3D0D7B86412A}" type="pres">
      <dgm:prSet presAssocID="{6438D15F-E84F-4B7F-85D7-ECF15A3A7A94}" presName="spaceRect" presStyleCnt="0"/>
      <dgm:spPr/>
    </dgm:pt>
    <dgm:pt modelId="{D12CD866-8CC8-4C40-9E55-529118EEC98B}" type="pres">
      <dgm:prSet presAssocID="{6438D15F-E84F-4B7F-85D7-ECF15A3A7A94}" presName="parTx" presStyleLbl="revTx" presStyleIdx="4" presStyleCnt="8">
        <dgm:presLayoutVars>
          <dgm:chMax val="0"/>
          <dgm:chPref val="0"/>
        </dgm:presLayoutVars>
      </dgm:prSet>
      <dgm:spPr/>
    </dgm:pt>
    <dgm:pt modelId="{F2C805E3-D062-4844-B604-1D647B1BFADB}" type="pres">
      <dgm:prSet presAssocID="{6438D15F-E84F-4B7F-85D7-ECF15A3A7A94}" presName="desTx" presStyleLbl="revTx" presStyleIdx="5" presStyleCnt="8">
        <dgm:presLayoutVars/>
      </dgm:prSet>
      <dgm:spPr/>
    </dgm:pt>
    <dgm:pt modelId="{C4B1ABBD-86AC-4D08-9A50-746D7BE1722A}" type="pres">
      <dgm:prSet presAssocID="{DC262379-BEB3-42BE-8BD9-90FAF502433F}" presName="sibTrans" presStyleCnt="0"/>
      <dgm:spPr/>
    </dgm:pt>
    <dgm:pt modelId="{EB90062D-4E78-4AD8-A127-1CB8E707C045}" type="pres">
      <dgm:prSet presAssocID="{508F58EB-B20A-484A-94AF-B7D4A429BE74}" presName="compNode" presStyleCnt="0"/>
      <dgm:spPr/>
    </dgm:pt>
    <dgm:pt modelId="{06A19D2C-7AE5-43D4-B905-48715A3C03CA}" type="pres">
      <dgm:prSet presAssocID="{508F58EB-B20A-484A-94AF-B7D4A429BE74}" presName="bgRect" presStyleLbl="bgShp" presStyleIdx="3" presStyleCnt="4"/>
      <dgm:spPr/>
    </dgm:pt>
    <dgm:pt modelId="{76081483-B266-4FFB-A36A-24E85012344B}" type="pres">
      <dgm:prSet presAssocID="{508F58EB-B20A-484A-94AF-B7D4A429BE7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formática en la nube contorno"/>
        </a:ext>
      </dgm:extLst>
    </dgm:pt>
    <dgm:pt modelId="{56BADF5F-C3D8-408A-B931-20C23DCCAEBC}" type="pres">
      <dgm:prSet presAssocID="{508F58EB-B20A-484A-94AF-B7D4A429BE74}" presName="spaceRect" presStyleCnt="0"/>
      <dgm:spPr/>
    </dgm:pt>
    <dgm:pt modelId="{E0907EA5-F4D5-423E-A9E9-D84080A7DB8B}" type="pres">
      <dgm:prSet presAssocID="{508F58EB-B20A-484A-94AF-B7D4A429BE74}" presName="parTx" presStyleLbl="revTx" presStyleIdx="6" presStyleCnt="8">
        <dgm:presLayoutVars>
          <dgm:chMax val="0"/>
          <dgm:chPref val="0"/>
        </dgm:presLayoutVars>
      </dgm:prSet>
      <dgm:spPr/>
    </dgm:pt>
    <dgm:pt modelId="{C4C19932-36E2-4E2A-895A-50C6088A503C}" type="pres">
      <dgm:prSet presAssocID="{508F58EB-B20A-484A-94AF-B7D4A429BE74}" presName="desTx" presStyleLbl="revTx" presStyleIdx="7" presStyleCnt="8">
        <dgm:presLayoutVars/>
      </dgm:prSet>
      <dgm:spPr/>
    </dgm:pt>
  </dgm:ptLst>
  <dgm:cxnLst>
    <dgm:cxn modelId="{24196C03-FB53-48D9-9E66-39A9216840B2}" type="presOf" srcId="{D1C32EA2-36AB-4457-B3C8-9C2C5F72D2DA}" destId="{C4C19932-36E2-4E2A-895A-50C6088A503C}" srcOrd="0" destOrd="0" presId="urn:microsoft.com/office/officeart/2018/2/layout/IconVerticalSolidList"/>
    <dgm:cxn modelId="{EA17E713-29B9-4285-96EB-406B0050F67A}" srcId="{1341A352-1666-4DB1-B949-5AF3A95AB8BB}" destId="{508F58EB-B20A-484A-94AF-B7D4A429BE74}" srcOrd="3" destOrd="0" parTransId="{BA6CF3F5-1382-49F7-8594-30D17B5119A8}" sibTransId="{79770747-F276-4F0C-9F4E-307DBB944F38}"/>
    <dgm:cxn modelId="{7A825C19-554A-44CC-B308-1D230342F0D3}" srcId="{508F58EB-B20A-484A-94AF-B7D4A429BE74}" destId="{D1C32EA2-36AB-4457-B3C8-9C2C5F72D2DA}" srcOrd="0" destOrd="0" parTransId="{B6F53899-E0DD-46C5-853D-44415C04C336}" sibTransId="{F862C859-F81C-4FF7-B2DA-0E347A57BBE9}"/>
    <dgm:cxn modelId="{2328A120-953A-47C9-878C-E246D949EF07}" srcId="{1341A352-1666-4DB1-B949-5AF3A95AB8BB}" destId="{A5D3C556-2DA5-4744-9F63-198EBAD3D352}" srcOrd="0" destOrd="0" parTransId="{5043D3D0-2897-4810-813D-A3F03465AFD2}" sibTransId="{6C3930F7-2297-4ADA-A613-D9C68E1FB1A8}"/>
    <dgm:cxn modelId="{40065422-887B-4987-8555-3A8C29BB19EC}" type="presOf" srcId="{A5D3C556-2DA5-4744-9F63-198EBAD3D352}" destId="{E5A5A154-1861-4753-9AF2-D991E73A3C9E}" srcOrd="0" destOrd="0" presId="urn:microsoft.com/office/officeart/2018/2/layout/IconVerticalSolidList"/>
    <dgm:cxn modelId="{BD19282D-AF77-40A8-8D78-7EB4BDB21C94}" type="presOf" srcId="{8BB6A1A1-0429-4B40-8BF4-F1ECBC3501A3}" destId="{B79729DE-0387-4563-9A31-623E738B5C50}" srcOrd="0" destOrd="0" presId="urn:microsoft.com/office/officeart/2018/2/layout/IconVerticalSolidList"/>
    <dgm:cxn modelId="{5DDF6A38-0445-4ABD-B949-434D46FF184D}" srcId="{1341A352-1666-4DB1-B949-5AF3A95AB8BB}" destId="{6438D15F-E84F-4B7F-85D7-ECF15A3A7A94}" srcOrd="2" destOrd="0" parTransId="{23529A90-76B0-4004-A64F-C9C5BA7F73BF}" sibTransId="{DC262379-BEB3-42BE-8BD9-90FAF502433F}"/>
    <dgm:cxn modelId="{DF874766-3533-45C4-BD11-9ECFBE01123E}" srcId="{508F58EB-B20A-484A-94AF-B7D4A429BE74}" destId="{C17461BD-C5E4-428D-95CB-499E57BBB1EC}" srcOrd="1" destOrd="0" parTransId="{37AACFA3-0C3D-47F1-9E1F-125ACE8075AA}" sibTransId="{AAFE09B0-F1AC-4319-BD82-55080B501A37}"/>
    <dgm:cxn modelId="{E01FD252-2F3A-413C-BB90-3A805B851458}" type="presOf" srcId="{DF68337B-AEBD-43DF-8EA7-3CF74D695886}" destId="{C4C19932-36E2-4E2A-895A-50C6088A503C}" srcOrd="0" destOrd="2" presId="urn:microsoft.com/office/officeart/2018/2/layout/IconVerticalSolidList"/>
    <dgm:cxn modelId="{EAE4AE75-A758-4735-8099-B46C828ECB83}" type="presOf" srcId="{0AADF047-1CA4-4781-BCB4-BDB83ACFD20A}" destId="{74DF2067-8FF6-468B-BD22-D66E9F1C0CB4}" srcOrd="0" destOrd="0" presId="urn:microsoft.com/office/officeart/2018/2/layout/IconVerticalSolidList"/>
    <dgm:cxn modelId="{DE141F76-D81B-4777-B578-B45883D52558}" type="presOf" srcId="{8851A2E7-D767-4B04-9BC6-4CE0C0E81A3F}" destId="{F2C805E3-D062-4844-B604-1D647B1BFADB}" srcOrd="0" destOrd="0" presId="urn:microsoft.com/office/officeart/2018/2/layout/IconVerticalSolidList"/>
    <dgm:cxn modelId="{ABCE9376-72B0-4D1A-A8A5-A1AE79FD8B6A}" type="presOf" srcId="{6438D15F-E84F-4B7F-85D7-ECF15A3A7A94}" destId="{D12CD866-8CC8-4C40-9E55-529118EEC98B}" srcOrd="0" destOrd="0" presId="urn:microsoft.com/office/officeart/2018/2/layout/IconVerticalSolidList"/>
    <dgm:cxn modelId="{24C2D27F-3460-405F-B675-86470CA86C60}" type="presOf" srcId="{E553BA04-106B-4890-A9AE-278AD1C04F96}" destId="{66ACA57E-DE9A-42E9-B265-3CA40FAD2BF2}" srcOrd="0" destOrd="1" presId="urn:microsoft.com/office/officeart/2018/2/layout/IconVerticalSolidList"/>
    <dgm:cxn modelId="{B36A908A-03E4-49A4-A52D-B4121474DCC0}" type="presOf" srcId="{C17461BD-C5E4-428D-95CB-499E57BBB1EC}" destId="{C4C19932-36E2-4E2A-895A-50C6088A503C}" srcOrd="0" destOrd="1" presId="urn:microsoft.com/office/officeart/2018/2/layout/IconVerticalSolidList"/>
    <dgm:cxn modelId="{A60F5591-9CB9-4D9B-8354-766A99F38F7F}" type="presOf" srcId="{1341A352-1666-4DB1-B949-5AF3A95AB8BB}" destId="{48AB2592-ADF2-4E53-AF24-6A521F645DAC}" srcOrd="0" destOrd="0" presId="urn:microsoft.com/office/officeart/2018/2/layout/IconVerticalSolidList"/>
    <dgm:cxn modelId="{5B49CCAF-F586-41B0-B0CB-2AEF4F2E2F23}" srcId="{8BB6A1A1-0429-4B40-8BF4-F1ECBC3501A3}" destId="{F9BAE10C-5CB7-45FA-B643-3B719D12572E}" srcOrd="0" destOrd="0" parTransId="{32D8138F-EEAA-4C74-9153-B73184D0EFA6}" sibTransId="{6F67EA8C-B507-4712-93F2-425E9E207C11}"/>
    <dgm:cxn modelId="{E1E5F2B0-9D2C-4BEF-8FE4-A69B3AFB532C}" srcId="{6438D15F-E84F-4B7F-85D7-ECF15A3A7A94}" destId="{8851A2E7-D767-4B04-9BC6-4CE0C0E81A3F}" srcOrd="0" destOrd="0" parTransId="{DB264D36-CB7F-482F-AB49-3DA702C7B679}" sibTransId="{6F8A3E7E-AC3E-4DB6-859F-DBEE1C3871CF}"/>
    <dgm:cxn modelId="{F6B169B4-7BAC-495C-A89B-F4AB0AE2735B}" type="presOf" srcId="{42EC3C8B-8DA8-4991-8299-EFA7FA3C91A4}" destId="{66ACA57E-DE9A-42E9-B265-3CA40FAD2BF2}" srcOrd="0" destOrd="3" presId="urn:microsoft.com/office/officeart/2018/2/layout/IconVerticalSolidList"/>
    <dgm:cxn modelId="{6FA587C0-02BC-47EF-BD6F-698ED05083DE}" srcId="{8BB6A1A1-0429-4B40-8BF4-F1ECBC3501A3}" destId="{E553BA04-106B-4890-A9AE-278AD1C04F96}" srcOrd="1" destOrd="0" parTransId="{23CEC12E-A7A2-4724-8714-9DD860EC7A22}" sibTransId="{478AE996-2749-41CE-AC3E-7A284289AF21}"/>
    <dgm:cxn modelId="{ADD536C3-2B19-4C76-960E-FCE746B2533E}" srcId="{8BB6A1A1-0429-4B40-8BF4-F1ECBC3501A3}" destId="{42EC3C8B-8DA8-4991-8299-EFA7FA3C91A4}" srcOrd="3" destOrd="0" parTransId="{44C42D50-6BBC-4A35-A394-AA2E1FC8CE34}" sibTransId="{17035D78-1AB5-4055-99F7-2DAF26183DF7}"/>
    <dgm:cxn modelId="{9DB24FC3-409C-4B51-8665-4EFC690C3A45}" type="presOf" srcId="{0B0024FE-550D-4931-8EFF-BEB64FE861AA}" destId="{66ACA57E-DE9A-42E9-B265-3CA40FAD2BF2}" srcOrd="0" destOrd="2" presId="urn:microsoft.com/office/officeart/2018/2/layout/IconVerticalSolidList"/>
    <dgm:cxn modelId="{5B9828CE-B847-4DE9-8B0A-524426EA9DB2}" srcId="{508F58EB-B20A-484A-94AF-B7D4A429BE74}" destId="{DF68337B-AEBD-43DF-8EA7-3CF74D695886}" srcOrd="2" destOrd="0" parTransId="{F9074B55-9444-4CD2-A7FC-700F6E851663}" sibTransId="{8F92A375-432F-4DED-9691-FB1A2370677D}"/>
    <dgm:cxn modelId="{A78B2ECE-375A-457E-AB8A-A72F40F1E00B}" srcId="{A5D3C556-2DA5-4744-9F63-198EBAD3D352}" destId="{0AADF047-1CA4-4781-BCB4-BDB83ACFD20A}" srcOrd="0" destOrd="0" parTransId="{F5BBC06D-86C0-4658-B0C5-FE803CE9AA2D}" sibTransId="{01F6DAA6-103F-4395-917A-8CE53E73CA07}"/>
    <dgm:cxn modelId="{8CB4FCDA-C53D-4AEA-9A12-5D372B7F6C2A}" type="presOf" srcId="{F9BAE10C-5CB7-45FA-B643-3B719D12572E}" destId="{66ACA57E-DE9A-42E9-B265-3CA40FAD2BF2}" srcOrd="0" destOrd="0" presId="urn:microsoft.com/office/officeart/2018/2/layout/IconVerticalSolidList"/>
    <dgm:cxn modelId="{018A37DD-8EE2-44B0-A428-8DC16BBBD891}" srcId="{1341A352-1666-4DB1-B949-5AF3A95AB8BB}" destId="{8BB6A1A1-0429-4B40-8BF4-F1ECBC3501A3}" srcOrd="1" destOrd="0" parTransId="{FBC25A50-ADF6-41E0-B812-AF0F6915F92F}" sibTransId="{F4E1FB5B-4C61-48A4-AA56-C336AAEC5506}"/>
    <dgm:cxn modelId="{A75076DD-9E46-4E69-831A-5E11AEA37C92}" srcId="{8BB6A1A1-0429-4B40-8BF4-F1ECBC3501A3}" destId="{0B0024FE-550D-4931-8EFF-BEB64FE861AA}" srcOrd="2" destOrd="0" parTransId="{A446DFD7-07FB-49BE-BA0D-283C754AF3DB}" sibTransId="{F466AED5-9BC7-46F7-AD95-5906E500AD2D}"/>
    <dgm:cxn modelId="{E12383FB-D2B9-4066-A893-B4C415E7AE91}" type="presOf" srcId="{508F58EB-B20A-484A-94AF-B7D4A429BE74}" destId="{E0907EA5-F4D5-423E-A9E9-D84080A7DB8B}" srcOrd="0" destOrd="0" presId="urn:microsoft.com/office/officeart/2018/2/layout/IconVerticalSolidList"/>
    <dgm:cxn modelId="{EEE773E4-D693-4F0A-8374-7147EEC4E487}" type="presParOf" srcId="{48AB2592-ADF2-4E53-AF24-6A521F645DAC}" destId="{5D0E40F1-00C5-4E5D-8470-838F2C18F136}" srcOrd="0" destOrd="0" presId="urn:microsoft.com/office/officeart/2018/2/layout/IconVerticalSolidList"/>
    <dgm:cxn modelId="{2FD40B2D-3D63-40B1-A141-3786319BC6F2}" type="presParOf" srcId="{5D0E40F1-00C5-4E5D-8470-838F2C18F136}" destId="{43ACE75A-490A-4378-A631-602F47256DF8}" srcOrd="0" destOrd="0" presId="urn:microsoft.com/office/officeart/2018/2/layout/IconVerticalSolidList"/>
    <dgm:cxn modelId="{CD03128F-30B3-4224-9C9A-EEBE095227B9}" type="presParOf" srcId="{5D0E40F1-00C5-4E5D-8470-838F2C18F136}" destId="{2A10ED6F-D2CF-4AD5-9211-F279AD53DF88}" srcOrd="1" destOrd="0" presId="urn:microsoft.com/office/officeart/2018/2/layout/IconVerticalSolidList"/>
    <dgm:cxn modelId="{437E2813-27A0-4235-A7BB-E0D916006BD0}" type="presParOf" srcId="{5D0E40F1-00C5-4E5D-8470-838F2C18F136}" destId="{ADBFE3FE-7657-483C-A39B-8372DD01FD9D}" srcOrd="2" destOrd="0" presId="urn:microsoft.com/office/officeart/2018/2/layout/IconVerticalSolidList"/>
    <dgm:cxn modelId="{71850090-B91E-4989-B25C-2FFF48480DBF}" type="presParOf" srcId="{5D0E40F1-00C5-4E5D-8470-838F2C18F136}" destId="{E5A5A154-1861-4753-9AF2-D991E73A3C9E}" srcOrd="3" destOrd="0" presId="urn:microsoft.com/office/officeart/2018/2/layout/IconVerticalSolidList"/>
    <dgm:cxn modelId="{F391BBFA-6118-4F69-AD9F-4DCB7398C822}" type="presParOf" srcId="{5D0E40F1-00C5-4E5D-8470-838F2C18F136}" destId="{74DF2067-8FF6-468B-BD22-D66E9F1C0CB4}" srcOrd="4" destOrd="0" presId="urn:microsoft.com/office/officeart/2018/2/layout/IconVerticalSolidList"/>
    <dgm:cxn modelId="{6ED90448-D294-4D95-8AD1-F8E83066123B}" type="presParOf" srcId="{48AB2592-ADF2-4E53-AF24-6A521F645DAC}" destId="{AF290E7C-5866-4FEF-B5ED-C620DC68DCB6}" srcOrd="1" destOrd="0" presId="urn:microsoft.com/office/officeart/2018/2/layout/IconVerticalSolidList"/>
    <dgm:cxn modelId="{FC2E642A-9E62-4C6C-9D47-1C2EBA8999E9}" type="presParOf" srcId="{48AB2592-ADF2-4E53-AF24-6A521F645DAC}" destId="{5B469137-395C-4E78-BE20-50C7713FF206}" srcOrd="2" destOrd="0" presId="urn:microsoft.com/office/officeart/2018/2/layout/IconVerticalSolidList"/>
    <dgm:cxn modelId="{B02341FD-8668-45E8-8EF6-0220A9414EB4}" type="presParOf" srcId="{5B469137-395C-4E78-BE20-50C7713FF206}" destId="{C359D41E-7C4A-45DA-A2C5-C943B2505F28}" srcOrd="0" destOrd="0" presId="urn:microsoft.com/office/officeart/2018/2/layout/IconVerticalSolidList"/>
    <dgm:cxn modelId="{F20F3AE1-98A8-44BD-BA2D-737DFC05BD61}" type="presParOf" srcId="{5B469137-395C-4E78-BE20-50C7713FF206}" destId="{250F771B-3EB8-4517-A855-B40596B6D5CC}" srcOrd="1" destOrd="0" presId="urn:microsoft.com/office/officeart/2018/2/layout/IconVerticalSolidList"/>
    <dgm:cxn modelId="{92961973-AFD9-436D-8DCB-4326CF25282C}" type="presParOf" srcId="{5B469137-395C-4E78-BE20-50C7713FF206}" destId="{AF668348-C31C-4CA5-A063-27D16D58AEAA}" srcOrd="2" destOrd="0" presId="urn:microsoft.com/office/officeart/2018/2/layout/IconVerticalSolidList"/>
    <dgm:cxn modelId="{A3E36E0C-6B34-4178-8B08-A852EBE9AD35}" type="presParOf" srcId="{5B469137-395C-4E78-BE20-50C7713FF206}" destId="{B79729DE-0387-4563-9A31-623E738B5C50}" srcOrd="3" destOrd="0" presId="urn:microsoft.com/office/officeart/2018/2/layout/IconVerticalSolidList"/>
    <dgm:cxn modelId="{59D17BB2-A69D-472A-A9B3-4CD1CB744540}" type="presParOf" srcId="{5B469137-395C-4E78-BE20-50C7713FF206}" destId="{66ACA57E-DE9A-42E9-B265-3CA40FAD2BF2}" srcOrd="4" destOrd="0" presId="urn:microsoft.com/office/officeart/2018/2/layout/IconVerticalSolidList"/>
    <dgm:cxn modelId="{181BE610-F24F-4EA5-B662-0645E1E5761C}" type="presParOf" srcId="{48AB2592-ADF2-4E53-AF24-6A521F645DAC}" destId="{EB772B18-A3FB-4679-842D-B949D8A12BD2}" srcOrd="3" destOrd="0" presId="urn:microsoft.com/office/officeart/2018/2/layout/IconVerticalSolidList"/>
    <dgm:cxn modelId="{7558A885-FACE-47F9-92AB-3623FE972BB1}" type="presParOf" srcId="{48AB2592-ADF2-4E53-AF24-6A521F645DAC}" destId="{FE95BCB8-8966-46B5-9D79-6792B6D1AD78}" srcOrd="4" destOrd="0" presId="urn:microsoft.com/office/officeart/2018/2/layout/IconVerticalSolidList"/>
    <dgm:cxn modelId="{99200B7D-ABDC-4EF9-BC90-9B55E4D831EB}" type="presParOf" srcId="{FE95BCB8-8966-46B5-9D79-6792B6D1AD78}" destId="{74CAC267-34EB-421A-9FF0-1AF141EF7269}" srcOrd="0" destOrd="0" presId="urn:microsoft.com/office/officeart/2018/2/layout/IconVerticalSolidList"/>
    <dgm:cxn modelId="{B81EA26A-E1CC-4549-98B3-6AABA1F6BE14}" type="presParOf" srcId="{FE95BCB8-8966-46B5-9D79-6792B6D1AD78}" destId="{D8F72751-7FF9-4DA9-BBF4-EC6BB65EA70E}" srcOrd="1" destOrd="0" presId="urn:microsoft.com/office/officeart/2018/2/layout/IconVerticalSolidList"/>
    <dgm:cxn modelId="{F5794428-4375-4382-9F4D-0CF2EA632045}" type="presParOf" srcId="{FE95BCB8-8966-46B5-9D79-6792B6D1AD78}" destId="{8DD97E92-3A10-433F-8FA3-3D0D7B86412A}" srcOrd="2" destOrd="0" presId="urn:microsoft.com/office/officeart/2018/2/layout/IconVerticalSolidList"/>
    <dgm:cxn modelId="{E7817F14-EFBA-4C9D-BA08-DDF96EEEA73C}" type="presParOf" srcId="{FE95BCB8-8966-46B5-9D79-6792B6D1AD78}" destId="{D12CD866-8CC8-4C40-9E55-529118EEC98B}" srcOrd="3" destOrd="0" presId="urn:microsoft.com/office/officeart/2018/2/layout/IconVerticalSolidList"/>
    <dgm:cxn modelId="{369375D5-55FD-4558-9CE7-2B76AA911FEB}" type="presParOf" srcId="{FE95BCB8-8966-46B5-9D79-6792B6D1AD78}" destId="{F2C805E3-D062-4844-B604-1D647B1BFADB}" srcOrd="4" destOrd="0" presId="urn:microsoft.com/office/officeart/2018/2/layout/IconVerticalSolidList"/>
    <dgm:cxn modelId="{ED7541D8-78DA-4CBC-908F-EE76D1D54986}" type="presParOf" srcId="{48AB2592-ADF2-4E53-AF24-6A521F645DAC}" destId="{C4B1ABBD-86AC-4D08-9A50-746D7BE1722A}" srcOrd="5" destOrd="0" presId="urn:microsoft.com/office/officeart/2018/2/layout/IconVerticalSolidList"/>
    <dgm:cxn modelId="{E325785C-706E-424E-9807-C45CE5B7740F}" type="presParOf" srcId="{48AB2592-ADF2-4E53-AF24-6A521F645DAC}" destId="{EB90062D-4E78-4AD8-A127-1CB8E707C045}" srcOrd="6" destOrd="0" presId="urn:microsoft.com/office/officeart/2018/2/layout/IconVerticalSolidList"/>
    <dgm:cxn modelId="{D27E969C-F6A7-4A2F-B485-0A85D2E14EC3}" type="presParOf" srcId="{EB90062D-4E78-4AD8-A127-1CB8E707C045}" destId="{06A19D2C-7AE5-43D4-B905-48715A3C03CA}" srcOrd="0" destOrd="0" presId="urn:microsoft.com/office/officeart/2018/2/layout/IconVerticalSolidList"/>
    <dgm:cxn modelId="{CC78A8DA-6B8A-4FE6-BBCE-B406A4E1E1B9}" type="presParOf" srcId="{EB90062D-4E78-4AD8-A127-1CB8E707C045}" destId="{76081483-B266-4FFB-A36A-24E85012344B}" srcOrd="1" destOrd="0" presId="urn:microsoft.com/office/officeart/2018/2/layout/IconVerticalSolidList"/>
    <dgm:cxn modelId="{BF5C8E74-4030-4308-9FCE-A586303A17D9}" type="presParOf" srcId="{EB90062D-4E78-4AD8-A127-1CB8E707C045}" destId="{56BADF5F-C3D8-408A-B931-20C23DCCAEBC}" srcOrd="2" destOrd="0" presId="urn:microsoft.com/office/officeart/2018/2/layout/IconVerticalSolidList"/>
    <dgm:cxn modelId="{91FC0F46-F896-4CF5-A7CA-1A89246808B3}" type="presParOf" srcId="{EB90062D-4E78-4AD8-A127-1CB8E707C045}" destId="{E0907EA5-F4D5-423E-A9E9-D84080A7DB8B}" srcOrd="3" destOrd="0" presId="urn:microsoft.com/office/officeart/2018/2/layout/IconVerticalSolidList"/>
    <dgm:cxn modelId="{007345F6-4D13-46E3-8688-324E50A0AA07}" type="presParOf" srcId="{EB90062D-4E78-4AD8-A127-1CB8E707C045}" destId="{C4C19932-36E2-4E2A-895A-50C6088A503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9CCBA-E8E5-49E1-B64E-06CA03A37E8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F32DC-58FE-4C64-89BB-C415B730AC4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52B989-F87C-4F4C-9C24-CDA577123C7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s-EC" sz="1500" kern="1200"/>
            <a:t>Mantener las acciones de posicionamiento institucional de la oferta de maestrías que se inició en la convocatoria previa y en el marco del 50 aniversario institucional. Estas acciones estarán orientadas a lograr la captación de los perfiles que mejor se ajustan a los objetivos institucionales a partir de un número amplio de postulantes. </a:t>
          </a:r>
          <a:endParaRPr lang="en-US" sz="1500" kern="1200"/>
        </a:p>
      </dsp:txBody>
      <dsp:txXfrm>
        <a:off x="1435590" y="531"/>
        <a:ext cx="9080009" cy="1242935"/>
      </dsp:txXfrm>
    </dsp:sp>
    <dsp:sp modelId="{6E250832-52F8-4A49-803E-3BE918CE321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7CD66-5F68-4513-AE4E-4A71389A26B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25F28-7734-4D77-921E-8E469E3206E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s-EC" sz="1500" kern="1200"/>
            <a:t>Lograr mejores condiciones para la incorporación de estudiantes a través del fortalecimiento de la política de becas a grupos históricamente excluidos y con discapacidad. </a:t>
          </a:r>
          <a:endParaRPr lang="en-US" sz="1500" kern="1200"/>
        </a:p>
      </dsp:txBody>
      <dsp:txXfrm>
        <a:off x="1435590" y="1554201"/>
        <a:ext cx="9080009" cy="1242935"/>
      </dsp:txXfrm>
    </dsp:sp>
    <dsp:sp modelId="{CAFDAE64-893C-4D6B-8D71-19FA5572C68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34D26-37C0-40B8-80F8-562092D5EB3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CC837-A856-4C7C-8255-05AF838EAE2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s-EC" sz="1500" kern="1200"/>
            <a:t>Incorporar los criterios pedagógicos y los mecanismos de apoyo necesarios para la ejecución adecuada de la modalidad híbrida.</a:t>
          </a:r>
          <a:endParaRPr lang="en-US" sz="1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578E5-44CB-4F0F-956C-098B0BAE92FE}">
      <dsp:nvSpPr>
        <dsp:cNvPr id="0" name=""/>
        <dsp:cNvSpPr/>
      </dsp:nvSpPr>
      <dsp:spPr>
        <a:xfrm>
          <a:off x="866" y="0"/>
          <a:ext cx="3510036" cy="4157664"/>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s-EC" sz="2600" b="1" kern="1200" dirty="0"/>
            <a:t>Postulantes: </a:t>
          </a:r>
          <a:r>
            <a:rPr lang="es-EC" sz="2600" kern="1200" dirty="0"/>
            <a:t>el doble de la proyección de matriculados</a:t>
          </a:r>
        </a:p>
      </dsp:txBody>
      <dsp:txXfrm>
        <a:off x="866" y="1663065"/>
        <a:ext cx="3510036" cy="2494598"/>
      </dsp:txXfrm>
    </dsp:sp>
    <dsp:sp modelId="{C3DD9A0B-4CE3-42E8-902D-35D3CCAA4A14}">
      <dsp:nvSpPr>
        <dsp:cNvPr id="0" name=""/>
        <dsp:cNvSpPr/>
      </dsp:nvSpPr>
      <dsp:spPr>
        <a:xfrm>
          <a:off x="866" y="0"/>
          <a:ext cx="3510036" cy="166306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s-EC" sz="6600" kern="1200"/>
            <a:t>01</a:t>
          </a:r>
        </a:p>
      </dsp:txBody>
      <dsp:txXfrm>
        <a:off x="866" y="0"/>
        <a:ext cx="3510036" cy="1663065"/>
      </dsp:txXfrm>
    </dsp:sp>
    <dsp:sp modelId="{9BEDBF0E-DCEA-4BA4-839A-F1ED22550414}">
      <dsp:nvSpPr>
        <dsp:cNvPr id="0" name=""/>
        <dsp:cNvSpPr/>
      </dsp:nvSpPr>
      <dsp:spPr>
        <a:xfrm>
          <a:off x="3791706" y="0"/>
          <a:ext cx="3510036" cy="4157664"/>
        </a:xfrm>
        <a:prstGeom prst="rect">
          <a:avLst/>
        </a:prstGeom>
        <a:solidFill>
          <a:schemeClr val="accent3">
            <a:hueOff val="2058582"/>
            <a:satOff val="12356"/>
            <a:lumOff val="9413"/>
            <a:alphaOff val="0"/>
          </a:schemeClr>
        </a:solidFill>
        <a:ln w="19050" cap="flat" cmpd="sng" algn="ctr">
          <a:solidFill>
            <a:schemeClr val="accent3">
              <a:hueOff val="2058582"/>
              <a:satOff val="12356"/>
              <a:lumOff val="94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s-EC" sz="2600" b="1" kern="1200" dirty="0"/>
            <a:t>Matriculados: </a:t>
          </a:r>
          <a:r>
            <a:rPr lang="es-EC" sz="2600" kern="1200" dirty="0"/>
            <a:t>260 en 15 maestrías </a:t>
          </a:r>
        </a:p>
        <a:p>
          <a:pPr marL="0" lvl="0" indent="0" algn="l" defTabSz="1155700">
            <a:lnSpc>
              <a:spcPct val="90000"/>
            </a:lnSpc>
            <a:spcBef>
              <a:spcPct val="0"/>
            </a:spcBef>
            <a:spcAft>
              <a:spcPct val="35000"/>
            </a:spcAft>
            <a:buNone/>
          </a:pPr>
          <a:endParaRPr lang="es-EC" sz="2600" kern="1200" dirty="0"/>
        </a:p>
        <a:p>
          <a:pPr marL="0" lvl="0" indent="0" algn="l" defTabSz="1155700">
            <a:lnSpc>
              <a:spcPct val="90000"/>
            </a:lnSpc>
            <a:spcBef>
              <a:spcPct val="0"/>
            </a:spcBef>
            <a:spcAft>
              <a:spcPct val="35000"/>
            </a:spcAft>
            <a:buNone/>
          </a:pPr>
          <a:r>
            <a:rPr lang="es-EC" sz="2600" kern="1200" dirty="0"/>
            <a:t>15 – 20 – 25 por programa</a:t>
          </a:r>
        </a:p>
      </dsp:txBody>
      <dsp:txXfrm>
        <a:off x="3791706" y="1663065"/>
        <a:ext cx="3510036" cy="2494598"/>
      </dsp:txXfrm>
    </dsp:sp>
    <dsp:sp modelId="{7823ADE0-9134-4E7D-93E9-EF8D1E11C12B}">
      <dsp:nvSpPr>
        <dsp:cNvPr id="0" name=""/>
        <dsp:cNvSpPr/>
      </dsp:nvSpPr>
      <dsp:spPr>
        <a:xfrm>
          <a:off x="3791706" y="0"/>
          <a:ext cx="3510036" cy="166306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s-EC" sz="6600" kern="1200"/>
            <a:t>02</a:t>
          </a:r>
        </a:p>
      </dsp:txBody>
      <dsp:txXfrm>
        <a:off x="3791706" y="0"/>
        <a:ext cx="3510036" cy="1663065"/>
      </dsp:txXfrm>
    </dsp:sp>
    <dsp:sp modelId="{0A23A5ED-BAF5-4FCE-AA38-4788E00B2371}">
      <dsp:nvSpPr>
        <dsp:cNvPr id="0" name=""/>
        <dsp:cNvSpPr/>
      </dsp:nvSpPr>
      <dsp:spPr>
        <a:xfrm>
          <a:off x="7582546" y="0"/>
          <a:ext cx="3510036" cy="4157664"/>
        </a:xfrm>
        <a:prstGeom prst="rect">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s-EC" sz="2600" kern="1200" dirty="0"/>
            <a:t>50% de </a:t>
          </a:r>
          <a:r>
            <a:rPr lang="es-EC" sz="2600" b="1" kern="1200" dirty="0"/>
            <a:t>becas de estipendio </a:t>
          </a:r>
          <a:r>
            <a:rPr lang="es-EC" sz="2600" kern="1200" dirty="0"/>
            <a:t>respecto de la proyección de matriculados</a:t>
          </a:r>
        </a:p>
      </dsp:txBody>
      <dsp:txXfrm>
        <a:off x="7582546" y="1663065"/>
        <a:ext cx="3510036" cy="2494598"/>
      </dsp:txXfrm>
    </dsp:sp>
    <dsp:sp modelId="{357D35D1-3A02-44D0-9C2A-64821C0E4967}">
      <dsp:nvSpPr>
        <dsp:cNvPr id="0" name=""/>
        <dsp:cNvSpPr/>
      </dsp:nvSpPr>
      <dsp:spPr>
        <a:xfrm>
          <a:off x="7582546" y="0"/>
          <a:ext cx="3510036" cy="166306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s-EC" sz="6600" kern="1200" dirty="0"/>
            <a:t>03</a:t>
          </a:r>
        </a:p>
      </dsp:txBody>
      <dsp:txXfrm>
        <a:off x="7582546" y="0"/>
        <a:ext cx="3510036" cy="1663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F839E-9038-4921-8B56-0BF3F9F4D610}">
      <dsp:nvSpPr>
        <dsp:cNvPr id="0" name=""/>
        <dsp:cNvSpPr/>
      </dsp:nvSpPr>
      <dsp:spPr>
        <a:xfrm>
          <a:off x="772668" y="919149"/>
          <a:ext cx="1467564" cy="146756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29ABB-2623-428F-A640-D445A1A0DFC6}">
      <dsp:nvSpPr>
        <dsp:cNvPr id="0" name=""/>
        <dsp:cNvSpPr/>
      </dsp:nvSpPr>
      <dsp:spPr>
        <a:xfrm>
          <a:off x="1085427" y="1231909"/>
          <a:ext cx="842045" cy="842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C50E6-490C-4883-9DF6-38598794FF99}">
      <dsp:nvSpPr>
        <dsp:cNvPr id="0" name=""/>
        <dsp:cNvSpPr/>
      </dsp:nvSpPr>
      <dsp:spPr>
        <a:xfrm>
          <a:off x="303528" y="2843825"/>
          <a:ext cx="240584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C" sz="1600" kern="1200" dirty="0"/>
            <a:t>Contratación de ORD para cubrir los talleres</a:t>
          </a:r>
          <a:endParaRPr lang="en-US" sz="1400" kern="1200" dirty="0"/>
        </a:p>
      </dsp:txBody>
      <dsp:txXfrm>
        <a:off x="303528" y="2843825"/>
        <a:ext cx="2405843" cy="990000"/>
      </dsp:txXfrm>
    </dsp:sp>
    <dsp:sp modelId="{88E873C5-D384-4C4D-B2F5-51F09C44B1F5}">
      <dsp:nvSpPr>
        <dsp:cNvPr id="0" name=""/>
        <dsp:cNvSpPr/>
      </dsp:nvSpPr>
      <dsp:spPr>
        <a:xfrm>
          <a:off x="3599534" y="919149"/>
          <a:ext cx="1467564" cy="146756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B18FE-E492-495B-8EE1-2542588882BD}">
      <dsp:nvSpPr>
        <dsp:cNvPr id="0" name=""/>
        <dsp:cNvSpPr/>
      </dsp:nvSpPr>
      <dsp:spPr>
        <a:xfrm>
          <a:off x="3912294" y="1231909"/>
          <a:ext cx="842045" cy="842045"/>
        </a:xfrm>
        <a:prstGeom prst="rect">
          <a:avLst/>
        </a:prstGeom>
        <a:blipFill rotWithShape="1">
          <a:blip xmlns:r="http://schemas.openxmlformats.org/officeDocument/2006/relationships" r:embed="rId3"/>
          <a:srcRect/>
          <a:stretch>
            <a:fillRect l="-2000" r="-2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14477-F5AB-47F2-B1BA-436306A81E00}">
      <dsp:nvSpPr>
        <dsp:cNvPr id="0" name=""/>
        <dsp:cNvSpPr/>
      </dsp:nvSpPr>
      <dsp:spPr>
        <a:xfrm>
          <a:off x="3130394" y="2843825"/>
          <a:ext cx="240584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C" sz="1600" kern="1200" dirty="0"/>
            <a:t>Campaña institucional de posicionamiento</a:t>
          </a:r>
          <a:endParaRPr lang="en-US" sz="1600" kern="1200" dirty="0"/>
        </a:p>
      </dsp:txBody>
      <dsp:txXfrm>
        <a:off x="3130394" y="2843825"/>
        <a:ext cx="2405843" cy="990000"/>
      </dsp:txXfrm>
    </dsp:sp>
    <dsp:sp modelId="{29CD5365-792E-46CD-8019-5EE480A87F66}">
      <dsp:nvSpPr>
        <dsp:cNvPr id="0" name=""/>
        <dsp:cNvSpPr/>
      </dsp:nvSpPr>
      <dsp:spPr>
        <a:xfrm>
          <a:off x="6426400" y="919149"/>
          <a:ext cx="1467564" cy="146756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02531-47AD-4483-B15E-ADAF5398C690}">
      <dsp:nvSpPr>
        <dsp:cNvPr id="0" name=""/>
        <dsp:cNvSpPr/>
      </dsp:nvSpPr>
      <dsp:spPr>
        <a:xfrm>
          <a:off x="6739160" y="1231909"/>
          <a:ext cx="842045" cy="842045"/>
        </a:xfrm>
        <a:prstGeom prst="rect">
          <a:avLst/>
        </a:prstGeom>
        <a:blipFill rotWithShape="1">
          <a:blip xmlns:r="http://schemas.openxmlformats.org/officeDocument/2006/relationships" r:embed="rId4"/>
          <a:srcRect/>
          <a:stretch>
            <a:fillRect l="-4000" r="-4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CAF5E-F1B0-40EF-8056-7BDF4D37671F}">
      <dsp:nvSpPr>
        <dsp:cNvPr id="0" name=""/>
        <dsp:cNvSpPr/>
      </dsp:nvSpPr>
      <dsp:spPr>
        <a:xfrm>
          <a:off x="5957261" y="2843825"/>
          <a:ext cx="240584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C" sz="1600" kern="1200" dirty="0"/>
            <a:t>Campaña aniversario 50 años FLACSO Ecuador</a:t>
          </a:r>
          <a:endParaRPr lang="en-US" sz="1600" kern="1200" dirty="0"/>
        </a:p>
      </dsp:txBody>
      <dsp:txXfrm>
        <a:off x="5957261" y="2843825"/>
        <a:ext cx="2405843" cy="990000"/>
      </dsp:txXfrm>
    </dsp:sp>
    <dsp:sp modelId="{594D7C8C-FDA0-4DE0-BE17-94C5CA9ADF0E}">
      <dsp:nvSpPr>
        <dsp:cNvPr id="0" name=""/>
        <dsp:cNvSpPr/>
      </dsp:nvSpPr>
      <dsp:spPr>
        <a:xfrm>
          <a:off x="9253267" y="919149"/>
          <a:ext cx="1467564" cy="146756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5C90E-87D2-4B54-82B1-116F4BEA867C}">
      <dsp:nvSpPr>
        <dsp:cNvPr id="0" name=""/>
        <dsp:cNvSpPr/>
      </dsp:nvSpPr>
      <dsp:spPr>
        <a:xfrm>
          <a:off x="9566026" y="1231909"/>
          <a:ext cx="842045" cy="8420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2540F-C013-43A1-8E65-C3192DCC2FF7}">
      <dsp:nvSpPr>
        <dsp:cNvPr id="0" name=""/>
        <dsp:cNvSpPr/>
      </dsp:nvSpPr>
      <dsp:spPr>
        <a:xfrm>
          <a:off x="8784127" y="2843825"/>
          <a:ext cx="240584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C" sz="1600" kern="1200" dirty="0"/>
            <a:t>Actividades de promoción de los programas </a:t>
          </a:r>
        </a:p>
        <a:p>
          <a:pPr marL="0" lvl="0" indent="0" algn="ctr" defTabSz="711200">
            <a:lnSpc>
              <a:spcPct val="90000"/>
            </a:lnSpc>
            <a:spcBef>
              <a:spcPct val="0"/>
            </a:spcBef>
            <a:spcAft>
              <a:spcPct val="35000"/>
            </a:spcAft>
            <a:buNone/>
            <a:defRPr cap="all"/>
          </a:pPr>
          <a:r>
            <a:rPr lang="es-EC" sz="1600" kern="1200" dirty="0"/>
            <a:t>Fondo de $1.000</a:t>
          </a:r>
          <a:endParaRPr lang="en-US" sz="1600" kern="1200" dirty="0"/>
        </a:p>
      </dsp:txBody>
      <dsp:txXfrm>
        <a:off x="8784127" y="2843825"/>
        <a:ext cx="2405843" cy="99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DB2D9-EB06-423D-B1FB-311E37464987}">
      <dsp:nvSpPr>
        <dsp:cNvPr id="0" name=""/>
        <dsp:cNvSpPr/>
      </dsp:nvSpPr>
      <dsp:spPr>
        <a:xfrm>
          <a:off x="2971515" y="1473275"/>
          <a:ext cx="652942" cy="91440"/>
        </a:xfrm>
        <a:custGeom>
          <a:avLst/>
          <a:gdLst/>
          <a:ahLst/>
          <a:cxnLst/>
          <a:rect l="0" t="0" r="0" b="0"/>
          <a:pathLst>
            <a:path>
              <a:moveTo>
                <a:pt x="0" y="45720"/>
              </a:moveTo>
              <a:lnTo>
                <a:pt x="6529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280898" y="1515577"/>
        <a:ext cx="34177" cy="6835"/>
      </dsp:txXfrm>
    </dsp:sp>
    <dsp:sp modelId="{F3349B5E-72F3-4EAE-B018-1D1CABA8807F}">
      <dsp:nvSpPr>
        <dsp:cNvPr id="0" name=""/>
        <dsp:cNvSpPr/>
      </dsp:nvSpPr>
      <dsp:spPr>
        <a:xfrm>
          <a:off x="1392" y="627418"/>
          <a:ext cx="2971923" cy="178315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27" tIns="152861" rIns="145627" bIns="152861" numCol="1" spcCol="1270" anchor="ctr" anchorCtr="0">
          <a:noAutofit/>
        </a:bodyPr>
        <a:lstStyle/>
        <a:p>
          <a:pPr marL="0" lvl="0" indent="0" algn="ctr" defTabSz="977900">
            <a:lnSpc>
              <a:spcPct val="90000"/>
            </a:lnSpc>
            <a:spcBef>
              <a:spcPct val="0"/>
            </a:spcBef>
            <a:spcAft>
              <a:spcPct val="35000"/>
            </a:spcAft>
            <a:buNone/>
          </a:pPr>
          <a:r>
            <a:rPr lang="es-EC" sz="2200" kern="1200" dirty="0"/>
            <a:t>Apropiación Blackboard</a:t>
          </a:r>
        </a:p>
      </dsp:txBody>
      <dsp:txXfrm>
        <a:off x="1392" y="627418"/>
        <a:ext cx="2971923" cy="1783154"/>
      </dsp:txXfrm>
    </dsp:sp>
    <dsp:sp modelId="{19F376EA-CE39-407E-B6F2-77D4220C7DA2}">
      <dsp:nvSpPr>
        <dsp:cNvPr id="0" name=""/>
        <dsp:cNvSpPr/>
      </dsp:nvSpPr>
      <dsp:spPr>
        <a:xfrm>
          <a:off x="1487353" y="2408772"/>
          <a:ext cx="3655466" cy="652942"/>
        </a:xfrm>
        <a:custGeom>
          <a:avLst/>
          <a:gdLst/>
          <a:ahLst/>
          <a:cxnLst/>
          <a:rect l="0" t="0" r="0" b="0"/>
          <a:pathLst>
            <a:path>
              <a:moveTo>
                <a:pt x="3655466" y="0"/>
              </a:moveTo>
              <a:lnTo>
                <a:pt x="3655466" y="343571"/>
              </a:lnTo>
              <a:lnTo>
                <a:pt x="0" y="343571"/>
              </a:lnTo>
              <a:lnTo>
                <a:pt x="0" y="652942"/>
              </a:lnTo>
            </a:path>
          </a:pathLst>
        </a:custGeom>
        <a:noFill/>
        <a:ln w="12700" cap="flat" cmpd="sng" algn="ctr">
          <a:solidFill>
            <a:schemeClr val="accent3">
              <a:hueOff val="2058582"/>
              <a:satOff val="12356"/>
              <a:lumOff val="941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222116" y="2731826"/>
        <a:ext cx="185941" cy="6835"/>
      </dsp:txXfrm>
    </dsp:sp>
    <dsp:sp modelId="{526339FD-6F8C-48EA-B60C-1C793A0542CE}">
      <dsp:nvSpPr>
        <dsp:cNvPr id="0" name=""/>
        <dsp:cNvSpPr/>
      </dsp:nvSpPr>
      <dsp:spPr>
        <a:xfrm>
          <a:off x="3656858" y="627418"/>
          <a:ext cx="2971923" cy="1783154"/>
        </a:xfrm>
        <a:prstGeom prst="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27" tIns="152861" rIns="145627" bIns="152861" numCol="1" spcCol="1270" anchor="ctr" anchorCtr="0">
          <a:noAutofit/>
        </a:bodyPr>
        <a:lstStyle/>
        <a:p>
          <a:pPr marL="0" lvl="0" indent="0" algn="ctr" defTabSz="977900">
            <a:lnSpc>
              <a:spcPct val="90000"/>
            </a:lnSpc>
            <a:spcBef>
              <a:spcPct val="0"/>
            </a:spcBef>
            <a:spcAft>
              <a:spcPct val="35000"/>
            </a:spcAft>
            <a:buNone/>
          </a:pPr>
          <a:r>
            <a:rPr lang="es-EC" sz="2200" kern="1200" dirty="0"/>
            <a:t>Priorización encuentros sincrónicos</a:t>
          </a:r>
        </a:p>
        <a:p>
          <a:pPr marL="0" lvl="0" indent="0" algn="ctr" defTabSz="977900">
            <a:lnSpc>
              <a:spcPct val="90000"/>
            </a:lnSpc>
            <a:spcBef>
              <a:spcPct val="0"/>
            </a:spcBef>
            <a:spcAft>
              <a:spcPct val="35000"/>
            </a:spcAft>
            <a:buNone/>
          </a:pPr>
          <a:r>
            <a:rPr lang="es-EC" sz="2200" kern="1200" dirty="0"/>
            <a:t>(hasta 2h/sesión)</a:t>
          </a:r>
        </a:p>
      </dsp:txBody>
      <dsp:txXfrm>
        <a:off x="3656858" y="627418"/>
        <a:ext cx="2971923" cy="1783154"/>
      </dsp:txXfrm>
    </dsp:sp>
    <dsp:sp modelId="{60E770F5-D349-493F-A31E-AD9593690D7A}">
      <dsp:nvSpPr>
        <dsp:cNvPr id="0" name=""/>
        <dsp:cNvSpPr/>
      </dsp:nvSpPr>
      <dsp:spPr>
        <a:xfrm>
          <a:off x="2971515" y="3939972"/>
          <a:ext cx="652942" cy="91440"/>
        </a:xfrm>
        <a:custGeom>
          <a:avLst/>
          <a:gdLst/>
          <a:ahLst/>
          <a:cxnLst/>
          <a:rect l="0" t="0" r="0" b="0"/>
          <a:pathLst>
            <a:path>
              <a:moveTo>
                <a:pt x="0" y="45720"/>
              </a:moveTo>
              <a:lnTo>
                <a:pt x="652942" y="45720"/>
              </a:lnTo>
            </a:path>
          </a:pathLst>
        </a:custGeom>
        <a:noFill/>
        <a:ln w="12700" cap="flat" cmpd="sng" algn="ctr">
          <a:solidFill>
            <a:schemeClr val="accent3">
              <a:hueOff val="4117163"/>
              <a:satOff val="24712"/>
              <a:lumOff val="188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280898" y="3982274"/>
        <a:ext cx="34177" cy="6835"/>
      </dsp:txXfrm>
    </dsp:sp>
    <dsp:sp modelId="{C3703055-15F4-4F3F-A568-2175D29E35AA}">
      <dsp:nvSpPr>
        <dsp:cNvPr id="0" name=""/>
        <dsp:cNvSpPr/>
      </dsp:nvSpPr>
      <dsp:spPr>
        <a:xfrm>
          <a:off x="1392" y="3094115"/>
          <a:ext cx="2971923" cy="1783154"/>
        </a:xfrm>
        <a:prstGeom prst="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27" tIns="152861" rIns="145627" bIns="152861" numCol="1" spcCol="1270" anchor="ctr" anchorCtr="0">
          <a:noAutofit/>
        </a:bodyPr>
        <a:lstStyle/>
        <a:p>
          <a:pPr marL="0" lvl="0" indent="0" algn="ctr" defTabSz="977900">
            <a:lnSpc>
              <a:spcPct val="90000"/>
            </a:lnSpc>
            <a:spcBef>
              <a:spcPct val="0"/>
            </a:spcBef>
            <a:spcAft>
              <a:spcPct val="35000"/>
            </a:spcAft>
            <a:buNone/>
          </a:pPr>
          <a:r>
            <a:rPr lang="es-EC" sz="2200" kern="1200" dirty="0"/>
            <a:t>Incorporación metodologías activas y colaborativas</a:t>
          </a:r>
        </a:p>
        <a:p>
          <a:pPr marL="0" lvl="0" indent="0" algn="ctr" defTabSz="977900">
            <a:lnSpc>
              <a:spcPct val="90000"/>
            </a:lnSpc>
            <a:spcBef>
              <a:spcPct val="0"/>
            </a:spcBef>
            <a:spcAft>
              <a:spcPct val="35000"/>
            </a:spcAft>
            <a:buNone/>
          </a:pPr>
          <a:r>
            <a:rPr lang="es-EC" sz="2200" kern="1200" dirty="0"/>
            <a:t>(5-9 horas / curso)</a:t>
          </a:r>
        </a:p>
      </dsp:txBody>
      <dsp:txXfrm>
        <a:off x="1392" y="3094115"/>
        <a:ext cx="2971923" cy="1783154"/>
      </dsp:txXfrm>
    </dsp:sp>
    <dsp:sp modelId="{4B9C1155-A390-4C79-B542-D351DF997E58}">
      <dsp:nvSpPr>
        <dsp:cNvPr id="0" name=""/>
        <dsp:cNvSpPr/>
      </dsp:nvSpPr>
      <dsp:spPr>
        <a:xfrm>
          <a:off x="3656858" y="3094115"/>
          <a:ext cx="2971923" cy="1783154"/>
        </a:xfrm>
        <a:prstGeom prst="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27" tIns="152861" rIns="145627" bIns="152861" numCol="1" spcCol="1270" anchor="ctr" anchorCtr="0">
          <a:noAutofit/>
        </a:bodyPr>
        <a:lstStyle/>
        <a:p>
          <a:pPr marL="0" lvl="0" indent="0" algn="ctr" defTabSz="977900">
            <a:lnSpc>
              <a:spcPct val="90000"/>
            </a:lnSpc>
            <a:spcBef>
              <a:spcPct val="0"/>
            </a:spcBef>
            <a:spcAft>
              <a:spcPct val="35000"/>
            </a:spcAft>
            <a:buNone/>
          </a:pPr>
          <a:r>
            <a:rPr lang="es-EC" sz="2200" kern="1200" dirty="0"/>
            <a:t>Flexibilización en modalidad de cursos</a:t>
          </a:r>
        </a:p>
      </dsp:txBody>
      <dsp:txXfrm>
        <a:off x="3656858" y="3094115"/>
        <a:ext cx="2971923" cy="1783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739A-DCB0-4B83-99E9-E287BAC49D5B}">
      <dsp:nvSpPr>
        <dsp:cNvPr id="0" name=""/>
        <dsp:cNvSpPr/>
      </dsp:nvSpPr>
      <dsp:spPr>
        <a:xfrm>
          <a:off x="3691808" y="3075598"/>
          <a:ext cx="2579780" cy="257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Apropiación de Blackboard para equiparar la experiencia de formación entre estudiantes</a:t>
          </a:r>
        </a:p>
      </dsp:txBody>
      <dsp:txXfrm>
        <a:off x="4069608" y="3453398"/>
        <a:ext cx="1824180" cy="1824180"/>
      </dsp:txXfrm>
    </dsp:sp>
    <dsp:sp modelId="{EEEA74A6-78ED-4826-B1F7-1FF87B52F1B8}">
      <dsp:nvSpPr>
        <dsp:cNvPr id="0" name=""/>
        <dsp:cNvSpPr/>
      </dsp:nvSpPr>
      <dsp:spPr>
        <a:xfrm rot="12900000">
          <a:off x="2030801" y="2624440"/>
          <a:ext cx="1978875" cy="7352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F8786-6172-48A8-8B90-48254E45F0DA}">
      <dsp:nvSpPr>
        <dsp:cNvPr id="0" name=""/>
        <dsp:cNvSpPr/>
      </dsp:nvSpPr>
      <dsp:spPr>
        <a:xfrm>
          <a:off x="984343" y="1444224"/>
          <a:ext cx="2450791" cy="1960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Clases híbridas por videoconferencias</a:t>
          </a:r>
        </a:p>
      </dsp:txBody>
      <dsp:txXfrm>
        <a:off x="1041768" y="1501649"/>
        <a:ext cx="2335941" cy="1845783"/>
      </dsp:txXfrm>
    </dsp:sp>
    <dsp:sp modelId="{37C72F8E-63B0-4AB4-9630-ADAEED49D14E}">
      <dsp:nvSpPr>
        <dsp:cNvPr id="0" name=""/>
        <dsp:cNvSpPr/>
      </dsp:nvSpPr>
      <dsp:spPr>
        <a:xfrm rot="16200000">
          <a:off x="3992261" y="1603369"/>
          <a:ext cx="1978875" cy="7352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595DC6-8B4B-48DD-9A05-59D7AACB1D82}">
      <dsp:nvSpPr>
        <dsp:cNvPr id="0" name=""/>
        <dsp:cNvSpPr/>
      </dsp:nvSpPr>
      <dsp:spPr>
        <a:xfrm>
          <a:off x="3756303" y="1234"/>
          <a:ext cx="2450791" cy="1960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Contenidos básicos</a:t>
          </a:r>
        </a:p>
      </dsp:txBody>
      <dsp:txXfrm>
        <a:off x="3813728" y="58659"/>
        <a:ext cx="2335941" cy="1845783"/>
      </dsp:txXfrm>
    </dsp:sp>
    <dsp:sp modelId="{C35AF883-67F6-4E75-883A-AE417E82BFB5}">
      <dsp:nvSpPr>
        <dsp:cNvPr id="0" name=""/>
        <dsp:cNvSpPr/>
      </dsp:nvSpPr>
      <dsp:spPr>
        <a:xfrm rot="19500000">
          <a:off x="5953721" y="2624440"/>
          <a:ext cx="1978875" cy="7352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C6974-86DB-44E1-8BDC-CA58B69764DC}">
      <dsp:nvSpPr>
        <dsp:cNvPr id="0" name=""/>
        <dsp:cNvSpPr/>
      </dsp:nvSpPr>
      <dsp:spPr>
        <a:xfrm>
          <a:off x="6528262" y="1444224"/>
          <a:ext cx="2450791" cy="1960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Contenidos ampliados</a:t>
          </a:r>
        </a:p>
      </dsp:txBody>
      <dsp:txXfrm>
        <a:off x="6585687" y="1501649"/>
        <a:ext cx="2335941" cy="1845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CE75A-490A-4378-A631-602F47256DF8}">
      <dsp:nvSpPr>
        <dsp:cNvPr id="0" name=""/>
        <dsp:cNvSpPr/>
      </dsp:nvSpPr>
      <dsp:spPr>
        <a:xfrm>
          <a:off x="0" y="2658"/>
          <a:ext cx="6367912" cy="1347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10ED6F-D2CF-4AD5-9211-F279AD53DF88}">
      <dsp:nvSpPr>
        <dsp:cNvPr id="0" name=""/>
        <dsp:cNvSpPr/>
      </dsp:nvSpPr>
      <dsp:spPr>
        <a:xfrm>
          <a:off x="407597" y="305830"/>
          <a:ext cx="741086" cy="741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A5A154-1861-4753-9AF2-D991E73A3C9E}">
      <dsp:nvSpPr>
        <dsp:cNvPr id="0" name=""/>
        <dsp:cNvSpPr/>
      </dsp:nvSpPr>
      <dsp:spPr>
        <a:xfrm>
          <a:off x="1556282" y="2658"/>
          <a:ext cx="2865560"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933450">
            <a:lnSpc>
              <a:spcPct val="100000"/>
            </a:lnSpc>
            <a:spcBef>
              <a:spcPct val="0"/>
            </a:spcBef>
            <a:spcAft>
              <a:spcPct val="35000"/>
            </a:spcAft>
            <a:buNone/>
          </a:pPr>
          <a:r>
            <a:rPr lang="es-EC" sz="2100" kern="1200" dirty="0"/>
            <a:t>Fortalecer la capacidad pedagógica</a:t>
          </a:r>
        </a:p>
      </dsp:txBody>
      <dsp:txXfrm>
        <a:off x="1556282" y="2658"/>
        <a:ext cx="2865560" cy="1347430"/>
      </dsp:txXfrm>
    </dsp:sp>
    <dsp:sp modelId="{74DF2067-8FF6-468B-BD22-D66E9F1C0CB4}">
      <dsp:nvSpPr>
        <dsp:cNvPr id="0" name=""/>
        <dsp:cNvSpPr/>
      </dsp:nvSpPr>
      <dsp:spPr>
        <a:xfrm>
          <a:off x="4421843" y="2658"/>
          <a:ext cx="1946069"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488950">
            <a:lnSpc>
              <a:spcPct val="100000"/>
            </a:lnSpc>
            <a:spcBef>
              <a:spcPct val="0"/>
            </a:spcBef>
            <a:spcAft>
              <a:spcPct val="35000"/>
            </a:spcAft>
            <a:buNone/>
          </a:pPr>
          <a:r>
            <a:rPr lang="es-EC" sz="1100" kern="1200" dirty="0"/>
            <a:t>Programa de formación (consultoría externa especializada)</a:t>
          </a:r>
        </a:p>
      </dsp:txBody>
      <dsp:txXfrm>
        <a:off x="4421843" y="2658"/>
        <a:ext cx="1946069" cy="1347430"/>
      </dsp:txXfrm>
    </dsp:sp>
    <dsp:sp modelId="{C359D41E-7C4A-45DA-A2C5-C943B2505F28}">
      <dsp:nvSpPr>
        <dsp:cNvPr id="0" name=""/>
        <dsp:cNvSpPr/>
      </dsp:nvSpPr>
      <dsp:spPr>
        <a:xfrm>
          <a:off x="0" y="1686946"/>
          <a:ext cx="6367912" cy="1347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0F771B-3EB8-4517-A855-B40596B6D5CC}">
      <dsp:nvSpPr>
        <dsp:cNvPr id="0" name=""/>
        <dsp:cNvSpPr/>
      </dsp:nvSpPr>
      <dsp:spPr>
        <a:xfrm>
          <a:off x="407597" y="1990118"/>
          <a:ext cx="741086" cy="741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9729DE-0387-4563-9A31-623E738B5C50}">
      <dsp:nvSpPr>
        <dsp:cNvPr id="0" name=""/>
        <dsp:cNvSpPr/>
      </dsp:nvSpPr>
      <dsp:spPr>
        <a:xfrm>
          <a:off x="1556282" y="1686946"/>
          <a:ext cx="2865560"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933450">
            <a:lnSpc>
              <a:spcPct val="100000"/>
            </a:lnSpc>
            <a:spcBef>
              <a:spcPct val="0"/>
            </a:spcBef>
            <a:spcAft>
              <a:spcPct val="35000"/>
            </a:spcAft>
            <a:buNone/>
          </a:pPr>
          <a:r>
            <a:rPr lang="es-EC" sz="2100" kern="1200" dirty="0"/>
            <a:t>Reforzar el seguimiento estudiantil </a:t>
          </a:r>
        </a:p>
      </dsp:txBody>
      <dsp:txXfrm>
        <a:off x="1556282" y="1686946"/>
        <a:ext cx="2865560" cy="1347430"/>
      </dsp:txXfrm>
    </dsp:sp>
    <dsp:sp modelId="{66ACA57E-DE9A-42E9-B265-3CA40FAD2BF2}">
      <dsp:nvSpPr>
        <dsp:cNvPr id="0" name=""/>
        <dsp:cNvSpPr/>
      </dsp:nvSpPr>
      <dsp:spPr>
        <a:xfrm>
          <a:off x="4421843" y="1686946"/>
          <a:ext cx="1946069"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488950">
            <a:lnSpc>
              <a:spcPct val="100000"/>
            </a:lnSpc>
            <a:spcBef>
              <a:spcPct val="0"/>
            </a:spcBef>
            <a:spcAft>
              <a:spcPct val="35000"/>
            </a:spcAft>
            <a:buNone/>
          </a:pPr>
          <a:r>
            <a:rPr lang="es-EC" sz="1100" kern="1200"/>
            <a:t>Tutores</a:t>
          </a:r>
        </a:p>
        <a:p>
          <a:pPr marL="0" lvl="0" indent="0" algn="l" defTabSz="488950">
            <a:lnSpc>
              <a:spcPct val="100000"/>
            </a:lnSpc>
            <a:spcBef>
              <a:spcPct val="0"/>
            </a:spcBef>
            <a:spcAft>
              <a:spcPct val="35000"/>
            </a:spcAft>
            <a:buNone/>
          </a:pPr>
          <a:r>
            <a:rPr lang="es-EC" sz="1100" kern="1200"/>
            <a:t>Asistentes de cátedra</a:t>
          </a:r>
        </a:p>
        <a:p>
          <a:pPr marL="0" lvl="0" indent="0" algn="l" defTabSz="488950">
            <a:lnSpc>
              <a:spcPct val="100000"/>
            </a:lnSpc>
            <a:spcBef>
              <a:spcPct val="0"/>
            </a:spcBef>
            <a:spcAft>
              <a:spcPct val="35000"/>
            </a:spcAft>
            <a:buNone/>
          </a:pPr>
          <a:r>
            <a:rPr lang="es-EC" sz="1100" kern="1200"/>
            <a:t>Diseñadores instruccionales</a:t>
          </a:r>
        </a:p>
        <a:p>
          <a:pPr marL="0" lvl="0" indent="0" algn="l" defTabSz="488950">
            <a:lnSpc>
              <a:spcPct val="100000"/>
            </a:lnSpc>
            <a:spcBef>
              <a:spcPct val="0"/>
            </a:spcBef>
            <a:spcAft>
              <a:spcPct val="35000"/>
            </a:spcAft>
            <a:buNone/>
          </a:pPr>
          <a:endParaRPr lang="es-EC" sz="1100" kern="1200"/>
        </a:p>
      </dsp:txBody>
      <dsp:txXfrm>
        <a:off x="4421843" y="1686946"/>
        <a:ext cx="1946069" cy="1347430"/>
      </dsp:txXfrm>
    </dsp:sp>
    <dsp:sp modelId="{74CAC267-34EB-421A-9FF0-1AF141EF7269}">
      <dsp:nvSpPr>
        <dsp:cNvPr id="0" name=""/>
        <dsp:cNvSpPr/>
      </dsp:nvSpPr>
      <dsp:spPr>
        <a:xfrm>
          <a:off x="0" y="3371235"/>
          <a:ext cx="6367912" cy="1347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8F72751-7FF9-4DA9-BBF4-EC6BB65EA70E}">
      <dsp:nvSpPr>
        <dsp:cNvPr id="0" name=""/>
        <dsp:cNvSpPr/>
      </dsp:nvSpPr>
      <dsp:spPr>
        <a:xfrm>
          <a:off x="407597" y="3674407"/>
          <a:ext cx="741086" cy="741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2CD866-8CC8-4C40-9E55-529118EEC98B}">
      <dsp:nvSpPr>
        <dsp:cNvPr id="0" name=""/>
        <dsp:cNvSpPr/>
      </dsp:nvSpPr>
      <dsp:spPr>
        <a:xfrm>
          <a:off x="1556282" y="3371235"/>
          <a:ext cx="2865560"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933450">
            <a:lnSpc>
              <a:spcPct val="100000"/>
            </a:lnSpc>
            <a:spcBef>
              <a:spcPct val="0"/>
            </a:spcBef>
            <a:spcAft>
              <a:spcPct val="35000"/>
            </a:spcAft>
            <a:buNone/>
          </a:pPr>
          <a:r>
            <a:rPr lang="es-EC" sz="2100" kern="1200" dirty="0"/>
            <a:t>Propiciar encuentro/s presencial/es de toda la cohorte</a:t>
          </a:r>
        </a:p>
      </dsp:txBody>
      <dsp:txXfrm>
        <a:off x="1556282" y="3371235"/>
        <a:ext cx="2865560" cy="1347430"/>
      </dsp:txXfrm>
    </dsp:sp>
    <dsp:sp modelId="{F2C805E3-D062-4844-B604-1D647B1BFADB}">
      <dsp:nvSpPr>
        <dsp:cNvPr id="0" name=""/>
        <dsp:cNvSpPr/>
      </dsp:nvSpPr>
      <dsp:spPr>
        <a:xfrm>
          <a:off x="4421843" y="3371235"/>
          <a:ext cx="1946069"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488950">
            <a:lnSpc>
              <a:spcPct val="100000"/>
            </a:lnSpc>
            <a:spcBef>
              <a:spcPct val="0"/>
            </a:spcBef>
            <a:spcAft>
              <a:spcPct val="35000"/>
            </a:spcAft>
            <a:buNone/>
          </a:pPr>
          <a:r>
            <a:rPr lang="es-EC" sz="1100" kern="1200" dirty="0"/>
            <a:t>Becas de estancia para no residentes en Quito (hasta $1.500  entre 3 y 8 semanas)</a:t>
          </a:r>
        </a:p>
      </dsp:txBody>
      <dsp:txXfrm>
        <a:off x="4421843" y="3371235"/>
        <a:ext cx="1946069" cy="1347430"/>
      </dsp:txXfrm>
    </dsp:sp>
    <dsp:sp modelId="{06A19D2C-7AE5-43D4-B905-48715A3C03CA}">
      <dsp:nvSpPr>
        <dsp:cNvPr id="0" name=""/>
        <dsp:cNvSpPr/>
      </dsp:nvSpPr>
      <dsp:spPr>
        <a:xfrm>
          <a:off x="0" y="5055523"/>
          <a:ext cx="6367912" cy="1347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6081483-B266-4FFB-A36A-24E85012344B}">
      <dsp:nvSpPr>
        <dsp:cNvPr id="0" name=""/>
        <dsp:cNvSpPr/>
      </dsp:nvSpPr>
      <dsp:spPr>
        <a:xfrm>
          <a:off x="407597" y="5358695"/>
          <a:ext cx="741086" cy="74108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907EA5-F4D5-423E-A9E9-D84080A7DB8B}">
      <dsp:nvSpPr>
        <dsp:cNvPr id="0" name=""/>
        <dsp:cNvSpPr/>
      </dsp:nvSpPr>
      <dsp:spPr>
        <a:xfrm>
          <a:off x="1556282" y="5055523"/>
          <a:ext cx="2865560"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933450">
            <a:lnSpc>
              <a:spcPct val="100000"/>
            </a:lnSpc>
            <a:spcBef>
              <a:spcPct val="0"/>
            </a:spcBef>
            <a:spcAft>
              <a:spcPct val="35000"/>
            </a:spcAft>
            <a:buNone/>
          </a:pPr>
          <a:r>
            <a:rPr lang="es-EC" sz="2100" kern="1200" dirty="0"/>
            <a:t>Perfeccionar condiciones tecnológicas</a:t>
          </a:r>
        </a:p>
      </dsp:txBody>
      <dsp:txXfrm>
        <a:off x="1556282" y="5055523"/>
        <a:ext cx="2865560" cy="1347430"/>
      </dsp:txXfrm>
    </dsp:sp>
    <dsp:sp modelId="{C4C19932-36E2-4E2A-895A-50C6088A503C}">
      <dsp:nvSpPr>
        <dsp:cNvPr id="0" name=""/>
        <dsp:cNvSpPr/>
      </dsp:nvSpPr>
      <dsp:spPr>
        <a:xfrm>
          <a:off x="4421843" y="5055523"/>
          <a:ext cx="1946069" cy="13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03" tIns="142603" rIns="142603" bIns="142603" numCol="1" spcCol="1270" anchor="ctr" anchorCtr="0">
          <a:noAutofit/>
        </a:bodyPr>
        <a:lstStyle/>
        <a:p>
          <a:pPr marL="0" lvl="0" indent="0" algn="l" defTabSz="488950">
            <a:lnSpc>
              <a:spcPct val="100000"/>
            </a:lnSpc>
            <a:spcBef>
              <a:spcPct val="0"/>
            </a:spcBef>
            <a:spcAft>
              <a:spcPct val="35000"/>
            </a:spcAft>
            <a:buNone/>
          </a:pPr>
          <a:r>
            <a:rPr lang="es-EC" sz="1100" kern="1200" dirty="0"/>
            <a:t>Equipamiento</a:t>
          </a:r>
        </a:p>
        <a:p>
          <a:pPr marL="0" lvl="0" indent="0" algn="l" defTabSz="488950">
            <a:lnSpc>
              <a:spcPct val="100000"/>
            </a:lnSpc>
            <a:spcBef>
              <a:spcPct val="0"/>
            </a:spcBef>
            <a:spcAft>
              <a:spcPct val="35000"/>
            </a:spcAft>
            <a:buNone/>
          </a:pPr>
          <a:r>
            <a:rPr lang="es-EC" sz="1100" kern="1200" dirty="0"/>
            <a:t>Conectividad</a:t>
          </a:r>
        </a:p>
        <a:p>
          <a:pPr marL="0" lvl="0" indent="0" algn="l" defTabSz="488950">
            <a:lnSpc>
              <a:spcPct val="100000"/>
            </a:lnSpc>
            <a:spcBef>
              <a:spcPct val="0"/>
            </a:spcBef>
            <a:spcAft>
              <a:spcPct val="35000"/>
            </a:spcAft>
            <a:buNone/>
          </a:pPr>
          <a:r>
            <a:rPr lang="es-EC" sz="1100" kern="1200" dirty="0"/>
            <a:t>Soporte técnico</a:t>
          </a:r>
        </a:p>
      </dsp:txBody>
      <dsp:txXfrm>
        <a:off x="4421843" y="5055523"/>
        <a:ext cx="1946069" cy="13474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EC"/>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DA61077-38A6-43F0-9FF0-F3FAB9C4EE0F}" type="datetimeFigureOut">
              <a:rPr lang="es-EC" smtClean="0"/>
              <a:t>2/4/2024</a:t>
            </a:fld>
            <a:endParaRPr lang="es-EC"/>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EC"/>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1E8A082-AB6F-4DC3-87CD-04DC65363F98}" type="slidenum">
              <a:rPr lang="es-EC" smtClean="0"/>
              <a:t>‹Nº›</a:t>
            </a:fld>
            <a:endParaRPr lang="es-EC"/>
          </a:p>
        </p:txBody>
      </p:sp>
    </p:spTree>
    <p:extLst>
      <p:ext uri="{BB962C8B-B14F-4D97-AF65-F5344CB8AC3E}">
        <p14:creationId xmlns:p14="http://schemas.microsoft.com/office/powerpoint/2010/main" val="101527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1E8A082-AB6F-4DC3-87CD-04DC65363F98}" type="slidenum">
              <a:rPr lang="es-EC" smtClean="0"/>
              <a:t>1</a:t>
            </a:fld>
            <a:endParaRPr lang="es-EC"/>
          </a:p>
        </p:txBody>
      </p:sp>
    </p:spTree>
    <p:extLst>
      <p:ext uri="{BB962C8B-B14F-4D97-AF65-F5344CB8AC3E}">
        <p14:creationId xmlns:p14="http://schemas.microsoft.com/office/powerpoint/2010/main" val="16332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1E8A082-AB6F-4DC3-87CD-04DC65363F98}" type="slidenum">
              <a:rPr lang="es-EC" smtClean="0"/>
              <a:t>14</a:t>
            </a:fld>
            <a:endParaRPr lang="es-EC"/>
          </a:p>
        </p:txBody>
      </p:sp>
    </p:spTree>
    <p:extLst>
      <p:ext uri="{BB962C8B-B14F-4D97-AF65-F5344CB8AC3E}">
        <p14:creationId xmlns:p14="http://schemas.microsoft.com/office/powerpoint/2010/main" val="179242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11900-A4C3-E7CF-6385-A5736CAD52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EBD3D48-5284-CC4E-CA42-3D3DEFEE4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11F0E78-F52C-6FCA-C31B-8EC72D80040F}"/>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AC5AAF37-2E1B-47E7-15DF-0BF656039C2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D74E8B3-4779-0ACE-1C20-EBA308B76433}"/>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165873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1EC85-7349-EDD7-8841-EEA4149B342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12817C4-95E7-788A-7E56-AEA2997E53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6B75F9F-6C85-FDCF-A741-ABCD1BE90EAF}"/>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152246BD-F492-A920-AFBF-BE382FA44C1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629B135-5C7D-6533-E123-66BBD178546F}"/>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21047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60AC1A-CB68-94CC-4EDC-C8B655F7F8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983D055-8C39-62E3-F3F7-15326DEB56B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F108930-3BE2-5217-3845-F75A448678D0}"/>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5BF14DC6-A9C6-F14D-8596-77761164337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E38FDBC-B40C-28A0-32A7-B8EC387FAE04}"/>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53816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EEB1A-5CAB-854C-BB7C-E2D36F07C0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C7FBBC4-8712-279E-2F38-DADF8DE3937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11E51E4-E3FE-6785-EC30-122E134CF0A7}"/>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1EA749E1-F15E-5EC5-D2FF-071F5DF12C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CC08CED-12D5-5429-C1B6-039D15BDAA0C}"/>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213598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3F230-D01F-8922-7C85-8200301EDF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8218572-1104-E38C-B0FF-C305C210F3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9D7C00-D891-5BAD-FDE6-A43B16BAE043}"/>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36C4A65D-0953-6232-2E0D-0F6C0DC3B0C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C59DCBD-AE15-969B-3B3A-B08AAB0D2E98}"/>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36488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B8472-3238-BA70-DAB1-FE7C65DDB96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DF1DEFB-38D7-1C4F-DBE7-45420BE512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5F2E4F8-84EB-3EB4-B4AF-802493F039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001E429-782D-9C90-DDDC-FA7DBC9926A8}"/>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6" name="Marcador de pie de página 5">
            <a:extLst>
              <a:ext uri="{FF2B5EF4-FFF2-40B4-BE49-F238E27FC236}">
                <a16:creationId xmlns:a16="http://schemas.microsoft.com/office/drawing/2014/main" id="{7B6CB37D-40C7-B03C-FEAD-2E5E9294F7A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2728AFE-3924-0AD0-DF0D-0886F781F52E}"/>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122964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1E925-EC2C-C6B8-2C57-DD1F8424AF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A968510-149B-3F92-0967-F9972E7AE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4B21B47-E7C5-4EAC-BD4B-4810DD9436C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A8369284-7446-23E4-5D78-39AA21EC4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9E8B215-06C7-FE3B-58B7-CDB508318B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37D12146-643A-4467-3332-3F153D493A94}"/>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8" name="Marcador de pie de página 7">
            <a:extLst>
              <a:ext uri="{FF2B5EF4-FFF2-40B4-BE49-F238E27FC236}">
                <a16:creationId xmlns:a16="http://schemas.microsoft.com/office/drawing/2014/main" id="{2235419F-EA3F-803A-9D36-423814F81B1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F93FDE9-B00E-9086-25C7-97F723515E9B}"/>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217948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EBBA3-9B92-E7C9-B98D-CEB48F56FD5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1C31FDB-B863-CBCF-8C17-F1CB4B6D3F77}"/>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4" name="Marcador de pie de página 3">
            <a:extLst>
              <a:ext uri="{FF2B5EF4-FFF2-40B4-BE49-F238E27FC236}">
                <a16:creationId xmlns:a16="http://schemas.microsoft.com/office/drawing/2014/main" id="{620281E5-9323-B055-A811-7E4908B7B8B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8E85FFB-9E97-B7B6-5A6C-521A9C86467E}"/>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297455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4176C6-900A-C2CF-4399-7DCBD0160C1D}"/>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3" name="Marcador de pie de página 2">
            <a:extLst>
              <a:ext uri="{FF2B5EF4-FFF2-40B4-BE49-F238E27FC236}">
                <a16:creationId xmlns:a16="http://schemas.microsoft.com/office/drawing/2014/main" id="{1CEB929C-CF1E-8DEC-55E8-5551F88C62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5353E70-B305-BCB6-D502-B705910A1E1B}"/>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97135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84A68-91AC-64C3-91A9-88C451E008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EC1463E-A44E-87FC-4D64-DFB43F775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C32A0A3-D4C6-A6DF-2813-1B7F9D8E2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CBBEED-E9FE-A39B-9BAB-474EB92836BD}"/>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6" name="Marcador de pie de página 5">
            <a:extLst>
              <a:ext uri="{FF2B5EF4-FFF2-40B4-BE49-F238E27FC236}">
                <a16:creationId xmlns:a16="http://schemas.microsoft.com/office/drawing/2014/main" id="{C3A8298A-C05C-EC8F-980F-28D1950376D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7F272D2-5E3D-BACE-F533-DEF0229D8FF3}"/>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197605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57871-1AD8-B5C9-16BD-FE4AC15B39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65EC21E-3BEB-7762-2A09-A70D619AB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60894FD-137A-07F1-5EC0-148A472B3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B8FE7F-62E7-AF98-3B88-53F4D7B9B51B}"/>
              </a:ext>
            </a:extLst>
          </p:cNvPr>
          <p:cNvSpPr>
            <a:spLocks noGrp="1"/>
          </p:cNvSpPr>
          <p:nvPr>
            <p:ph type="dt" sz="half" idx="10"/>
          </p:nvPr>
        </p:nvSpPr>
        <p:spPr/>
        <p:txBody>
          <a:bodyPr/>
          <a:lstStyle/>
          <a:p>
            <a:fld id="{84E92899-C57D-4C8D-A4ED-84380D35E068}" type="datetimeFigureOut">
              <a:rPr lang="es-EC" smtClean="0"/>
              <a:t>2/4/2024</a:t>
            </a:fld>
            <a:endParaRPr lang="es-EC"/>
          </a:p>
        </p:txBody>
      </p:sp>
      <p:sp>
        <p:nvSpPr>
          <p:cNvPr id="6" name="Marcador de pie de página 5">
            <a:extLst>
              <a:ext uri="{FF2B5EF4-FFF2-40B4-BE49-F238E27FC236}">
                <a16:creationId xmlns:a16="http://schemas.microsoft.com/office/drawing/2014/main" id="{3F997FEE-2E99-E8BA-032F-45C37D6B3CD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EFFE4E-E044-5900-EAE0-C55B332B318E}"/>
              </a:ext>
            </a:extLst>
          </p:cNvPr>
          <p:cNvSpPr>
            <a:spLocks noGrp="1"/>
          </p:cNvSpPr>
          <p:nvPr>
            <p:ph type="sldNum" sz="quarter" idx="12"/>
          </p:nvPr>
        </p:nvSpPr>
        <p:spPr/>
        <p:txBody>
          <a:bodyPr/>
          <a:lstStyle/>
          <a:p>
            <a:fld id="{E9FA98A4-AFA0-4D52-97F4-2D97AB51BB22}" type="slidenum">
              <a:rPr lang="es-EC" smtClean="0"/>
              <a:t>‹Nº›</a:t>
            </a:fld>
            <a:endParaRPr lang="es-EC"/>
          </a:p>
        </p:txBody>
      </p:sp>
    </p:spTree>
    <p:extLst>
      <p:ext uri="{BB962C8B-B14F-4D97-AF65-F5344CB8AC3E}">
        <p14:creationId xmlns:p14="http://schemas.microsoft.com/office/powerpoint/2010/main" val="131805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5B3C71-BCF3-F0C2-28AF-37A1544F3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DE53A01-8424-AB80-55D2-CF0CB7C67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A1939C6-2CDF-BDE1-4168-B185F6B6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E92899-C57D-4C8D-A4ED-84380D35E068}" type="datetimeFigureOut">
              <a:rPr lang="es-EC" smtClean="0"/>
              <a:t>2/4/2024</a:t>
            </a:fld>
            <a:endParaRPr lang="es-EC"/>
          </a:p>
        </p:txBody>
      </p:sp>
      <p:sp>
        <p:nvSpPr>
          <p:cNvPr id="5" name="Marcador de pie de página 4">
            <a:extLst>
              <a:ext uri="{FF2B5EF4-FFF2-40B4-BE49-F238E27FC236}">
                <a16:creationId xmlns:a16="http://schemas.microsoft.com/office/drawing/2014/main" id="{840A829B-4B36-E456-BE24-4A518367E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096F3C6C-3070-01BA-82C2-42D9C383B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FA98A4-AFA0-4D52-97F4-2D97AB51BB22}" type="slidenum">
              <a:rPr lang="es-EC" smtClean="0"/>
              <a:t>‹Nº›</a:t>
            </a:fld>
            <a:endParaRPr lang="es-EC"/>
          </a:p>
        </p:txBody>
      </p:sp>
    </p:spTree>
    <p:extLst>
      <p:ext uri="{BB962C8B-B14F-4D97-AF65-F5344CB8AC3E}">
        <p14:creationId xmlns:p14="http://schemas.microsoft.com/office/powerpoint/2010/main" val="429365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diagramLayout" Target="../diagrams/layout4.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2.png"/><Relationship Id="rId5" Type="http://schemas.openxmlformats.org/officeDocument/2006/relationships/diagramColors" Target="../diagrams/colors4.xml"/><Relationship Id="rId10" Type="http://schemas.openxmlformats.org/officeDocument/2006/relationships/image" Target="../media/image21.svg"/><Relationship Id="rId4" Type="http://schemas.openxmlformats.org/officeDocument/2006/relationships/diagramQuickStyle" Target="../diagrams/quickStyle4.xml"/><Relationship Id="rId9" Type="http://schemas.openxmlformats.org/officeDocument/2006/relationships/image" Target="../media/image20.png"/><Relationship Id="rId1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6.png"/><Relationship Id="rId12" Type="http://schemas.openxmlformats.org/officeDocument/2006/relationships/image" Target="../media/image19.sv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8.png"/><Relationship Id="rId5" Type="http://schemas.openxmlformats.org/officeDocument/2006/relationships/diagramColors" Target="../diagrams/colors5.xml"/><Relationship Id="rId10" Type="http://schemas.openxmlformats.org/officeDocument/2006/relationships/image" Target="../media/image30.svg"/><Relationship Id="rId4" Type="http://schemas.openxmlformats.org/officeDocument/2006/relationships/diagramQuickStyle" Target="../diagrams/quickStyle5.xml"/><Relationship Id="rId9" Type="http://schemas.openxmlformats.org/officeDocument/2006/relationships/image" Target="../media/image29.png"/><Relationship Id="rId1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6.xm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50.png"/><Relationship Id="rId5" Type="http://schemas.openxmlformats.org/officeDocument/2006/relationships/diagramColors" Target="../diagrams/colors6.xml"/><Relationship Id="rId10" Type="http://schemas.openxmlformats.org/officeDocument/2006/relationships/image" Target="../media/image49.svg"/><Relationship Id="rId4" Type="http://schemas.openxmlformats.org/officeDocument/2006/relationships/diagramQuickStyle" Target="../diagrams/quickStyle6.xml"/><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7407D7-39D4-77F7-2866-B00E7E55D90E}"/>
              </a:ext>
            </a:extLst>
          </p:cNvPr>
          <p:cNvSpPr>
            <a:spLocks noGrp="1"/>
          </p:cNvSpPr>
          <p:nvPr>
            <p:ph type="ctrTitle"/>
          </p:nvPr>
        </p:nvSpPr>
        <p:spPr>
          <a:xfrm>
            <a:off x="638882" y="639193"/>
            <a:ext cx="3571810" cy="3573516"/>
          </a:xfrm>
        </p:spPr>
        <p:txBody>
          <a:bodyPr>
            <a:normAutofit/>
          </a:bodyPr>
          <a:lstStyle/>
          <a:p>
            <a:pPr algn="l"/>
            <a:r>
              <a:rPr lang="es-EC" sz="4600"/>
              <a:t>Lineamientos Maestrías 2024-2026</a:t>
            </a:r>
          </a:p>
        </p:txBody>
      </p:sp>
      <p:sp>
        <p:nvSpPr>
          <p:cNvPr id="3" name="Subtítulo 2">
            <a:extLst>
              <a:ext uri="{FF2B5EF4-FFF2-40B4-BE49-F238E27FC236}">
                <a16:creationId xmlns:a16="http://schemas.microsoft.com/office/drawing/2014/main" id="{05E4FFFD-391F-8A48-6583-E6A29018AD8F}"/>
              </a:ext>
            </a:extLst>
          </p:cNvPr>
          <p:cNvSpPr>
            <a:spLocks noGrp="1"/>
          </p:cNvSpPr>
          <p:nvPr>
            <p:ph type="subTitle" idx="1"/>
          </p:nvPr>
        </p:nvSpPr>
        <p:spPr>
          <a:xfrm>
            <a:off x="638882" y="4631161"/>
            <a:ext cx="3571810" cy="1559327"/>
          </a:xfrm>
        </p:spPr>
        <p:txBody>
          <a:bodyPr>
            <a:normAutofit/>
          </a:bodyPr>
          <a:lstStyle/>
          <a:p>
            <a:pPr algn="l"/>
            <a:r>
              <a:rPr lang="es-EC" dirty="0"/>
              <a:t>María Cristina Vallejo</a:t>
            </a:r>
          </a:p>
          <a:p>
            <a:pPr algn="l"/>
            <a:r>
              <a:rPr lang="es-EC" dirty="0"/>
              <a:t>Coordinadora Docente</a:t>
            </a:r>
          </a:p>
        </p:txBody>
      </p:sp>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descr="Logotipo, nombre de la empresa&#10;&#10;Descripción generada automáticamente">
            <a:extLst>
              <a:ext uri="{FF2B5EF4-FFF2-40B4-BE49-F238E27FC236}">
                <a16:creationId xmlns:a16="http://schemas.microsoft.com/office/drawing/2014/main" id="{DC490CAC-A991-EDAA-AB69-B5B378C2D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250899"/>
            <a:ext cx="7214616" cy="4328769"/>
          </a:xfrm>
          <a:prstGeom prst="rect">
            <a:avLst/>
          </a:prstGeom>
        </p:spPr>
      </p:pic>
    </p:spTree>
    <p:extLst>
      <p:ext uri="{BB962C8B-B14F-4D97-AF65-F5344CB8AC3E}">
        <p14:creationId xmlns:p14="http://schemas.microsoft.com/office/powerpoint/2010/main" val="195961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DECD2D-36F2-30EC-B6DA-74A69505724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800" b="1">
                <a:effectLst/>
              </a:rPr>
              <a:t>Implementar</a:t>
            </a:r>
            <a:r>
              <a:rPr lang="en-US" sz="3800" b="1" dirty="0">
                <a:effectLst/>
              </a:rPr>
              <a:t> un nuevo </a:t>
            </a:r>
            <a:r>
              <a:rPr lang="en-US" sz="3800" b="1">
                <a:effectLst/>
              </a:rPr>
              <a:t>modelo</a:t>
            </a:r>
            <a:r>
              <a:rPr lang="en-US" sz="3800" b="1" dirty="0">
                <a:effectLst/>
              </a:rPr>
              <a:t> </a:t>
            </a:r>
            <a:r>
              <a:rPr lang="en-US" sz="3800" b="1">
                <a:effectLst/>
              </a:rPr>
              <a:t>pedagógico</a:t>
            </a:r>
            <a:r>
              <a:rPr lang="en-US" sz="3800" b="1" dirty="0">
                <a:effectLst/>
              </a:rPr>
              <a:t> para la </a:t>
            </a:r>
            <a:r>
              <a:rPr lang="en-US" sz="3800" b="1">
                <a:effectLst/>
              </a:rPr>
              <a:t>formación</a:t>
            </a:r>
            <a:r>
              <a:rPr lang="en-US" sz="3800" b="1" dirty="0">
                <a:effectLst/>
              </a:rPr>
              <a:t> </a:t>
            </a:r>
            <a:r>
              <a:rPr lang="en-US" sz="3800" b="1">
                <a:effectLst/>
              </a:rPr>
              <a:t>en</a:t>
            </a:r>
            <a:r>
              <a:rPr lang="en-US" sz="3800" b="1" dirty="0">
                <a:effectLst/>
              </a:rPr>
              <a:t> </a:t>
            </a:r>
            <a:r>
              <a:rPr lang="en-US" sz="3800" b="1">
                <a:effectLst/>
              </a:rPr>
              <a:t>modalidad</a:t>
            </a:r>
            <a:r>
              <a:rPr lang="en-US" sz="3800" b="1" dirty="0">
                <a:effectLst/>
              </a:rPr>
              <a:t> </a:t>
            </a:r>
            <a:r>
              <a:rPr lang="en-US" sz="3800" b="1">
                <a:effectLst/>
              </a:rPr>
              <a:t>híbrida</a:t>
            </a:r>
            <a:endParaRPr lang="en-US" sz="38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Hombre de negocios usando tableta digital en una reunión">
            <a:extLst>
              <a:ext uri="{FF2B5EF4-FFF2-40B4-BE49-F238E27FC236}">
                <a16:creationId xmlns:a16="http://schemas.microsoft.com/office/drawing/2014/main" id="{8BCED371-AF62-81FE-8CDF-BCED502AB6E3}"/>
              </a:ext>
            </a:extLst>
          </p:cNvPr>
          <p:cNvPicPr>
            <a:picLocks noChangeAspect="1"/>
          </p:cNvPicPr>
          <p:nvPr/>
        </p:nvPicPr>
        <p:blipFill rotWithShape="1">
          <a:blip r:embed="rId2">
            <a:extLst>
              <a:ext uri="{28A0092B-C50C-407E-A947-70E740481C1C}">
                <a14:useLocalDpi xmlns:a14="http://schemas.microsoft.com/office/drawing/2010/main" val="0"/>
              </a:ext>
            </a:extLst>
          </a:blip>
          <a:srcRect l="12766" r="202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756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57F1A3-30D4-9F99-1A47-7089B9754C48}"/>
              </a:ext>
            </a:extLst>
          </p:cNvPr>
          <p:cNvSpPr>
            <a:spLocks noGrp="1"/>
          </p:cNvSpPr>
          <p:nvPr>
            <p:ph type="title"/>
          </p:nvPr>
        </p:nvSpPr>
        <p:spPr>
          <a:xfrm>
            <a:off x="572493" y="238539"/>
            <a:ext cx="11018520" cy="1434415"/>
          </a:xfrm>
        </p:spPr>
        <p:txBody>
          <a:bodyPr anchor="b">
            <a:normAutofit/>
          </a:bodyPr>
          <a:lstStyle/>
          <a:p>
            <a:r>
              <a:rPr lang="es-EC" sz="5400"/>
              <a:t>¿En qué consiste la modalidad híbrida?</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D91B6E-8390-3FCD-B643-F6BC395B8031}"/>
              </a:ext>
            </a:extLst>
          </p:cNvPr>
          <p:cNvSpPr>
            <a:spLocks noGrp="1"/>
          </p:cNvSpPr>
          <p:nvPr>
            <p:ph idx="1"/>
          </p:nvPr>
        </p:nvSpPr>
        <p:spPr>
          <a:xfrm>
            <a:off x="572493" y="2071316"/>
            <a:ext cx="6713552" cy="4119172"/>
          </a:xfrm>
        </p:spPr>
        <p:txBody>
          <a:bodyPr anchor="t">
            <a:normAutofit fontScale="85000" lnSpcReduction="10000"/>
          </a:bodyPr>
          <a:lstStyle/>
          <a:p>
            <a:pPr marL="0" indent="0">
              <a:lnSpc>
                <a:spcPct val="150000"/>
              </a:lnSpc>
              <a:buNone/>
            </a:pPr>
            <a:r>
              <a:rPr lang="es-US" sz="2000" kern="0" dirty="0">
                <a:effectLst/>
                <a:latin typeface="Calibri" panose="020F0502020204030204" pitchFamily="34" charset="0"/>
                <a:ea typeface="Times New Roman" panose="02020603050405020304" pitchFamily="18" charset="0"/>
              </a:rPr>
              <a:t>Es la combinación e integración de espacios de trabajo cara a cara y a distancia, en una misma propuesta de enseñanza, que ensambla flexiblemente diferentes configuraciones de tiempos, espacios y formas de participación de los/las estudiantes para alcanzar determinados objetivos de aprendizaje (</a:t>
            </a:r>
            <a:r>
              <a:rPr lang="es-US" sz="2000" kern="0" dirty="0" err="1">
                <a:effectLst/>
                <a:latin typeface="Calibri" panose="020F0502020204030204" pitchFamily="34" charset="0"/>
                <a:ea typeface="Times New Roman" panose="02020603050405020304" pitchFamily="18" charset="0"/>
              </a:rPr>
              <a:t>Soletic</a:t>
            </a:r>
            <a:r>
              <a:rPr lang="es-US" sz="2000" kern="0" dirty="0">
                <a:effectLst/>
                <a:latin typeface="Calibri" panose="020F0502020204030204" pitchFamily="34" charset="0"/>
                <a:ea typeface="Times New Roman" panose="02020603050405020304" pitchFamily="18" charset="0"/>
              </a:rPr>
              <a:t> 2021, </a:t>
            </a:r>
            <a:r>
              <a:rPr lang="es-US" sz="2000" kern="0" dirty="0" err="1">
                <a:effectLst/>
                <a:latin typeface="Calibri" panose="020F0502020204030204" pitchFamily="34" charset="0"/>
                <a:ea typeface="Times New Roman" panose="02020603050405020304" pitchFamily="18" charset="0"/>
              </a:rPr>
              <a:t>Odetti</a:t>
            </a:r>
            <a:r>
              <a:rPr lang="es-US" sz="2000" kern="0" dirty="0">
                <a:effectLst/>
                <a:latin typeface="Calibri" panose="020F0502020204030204" pitchFamily="34" charset="0"/>
                <a:ea typeface="Times New Roman" panose="02020603050405020304" pitchFamily="18" charset="0"/>
              </a:rPr>
              <a:t> et al. 2023). </a:t>
            </a:r>
          </a:p>
          <a:p>
            <a:pPr marL="0" indent="0">
              <a:lnSpc>
                <a:spcPct val="150000"/>
              </a:lnSpc>
              <a:buNone/>
            </a:pPr>
            <a:r>
              <a:rPr lang="es-US" sz="2000" kern="0" dirty="0">
                <a:latin typeface="Calibri" panose="020F0502020204030204" pitchFamily="34" charset="0"/>
                <a:ea typeface="Times New Roman" panose="02020603050405020304" pitchFamily="18" charset="0"/>
              </a:rPr>
              <a:t>Aplicaremos el formato conocido como </a:t>
            </a:r>
            <a:r>
              <a:rPr lang="es-US" sz="2000" b="1" kern="0" dirty="0">
                <a:latin typeface="Calibri" panose="020F0502020204030204" pitchFamily="34" charset="0"/>
                <a:ea typeface="Times New Roman" panose="02020603050405020304" pitchFamily="18" charset="0"/>
              </a:rPr>
              <a:t>“aula aumentada” </a:t>
            </a:r>
            <a:r>
              <a:rPr lang="es-US" sz="2000" dirty="0">
                <a:effectLst/>
                <a:latin typeface="Calibri" panose="020F0502020204030204" pitchFamily="34" charset="0"/>
                <a:ea typeface="Calibri" panose="020F0502020204030204" pitchFamily="34" charset="0"/>
              </a:rPr>
              <a:t>, que prioriza el trabajo sincrónico en cada curso, pero se utiliza el campus virtual como espacio donde se ofrecen los contenidos, materiales y actividades de aprendizaje de los cursos con el propósito de equiparar la experiencia de formación presencial y virtual. </a:t>
            </a:r>
            <a:endParaRPr lang="es-US" sz="2000" kern="0" dirty="0">
              <a:effectLst/>
              <a:latin typeface="Calibri" panose="020F0502020204030204" pitchFamily="34" charset="0"/>
              <a:ea typeface="Times New Roman" panose="02020603050405020304" pitchFamily="18" charset="0"/>
            </a:endParaRPr>
          </a:p>
        </p:txBody>
      </p:sp>
      <p:pic>
        <p:nvPicPr>
          <p:cNvPr id="4" name="Imagen 3" descr="Una persona sosteniendo una laptop&#10;&#10;Descripción generada automáticamente con confianza media">
            <a:extLst>
              <a:ext uri="{FF2B5EF4-FFF2-40B4-BE49-F238E27FC236}">
                <a16:creationId xmlns:a16="http://schemas.microsoft.com/office/drawing/2014/main" id="{D9AB7C84-C8A0-08A4-B946-81FFB6F33237}"/>
              </a:ext>
            </a:extLst>
          </p:cNvPr>
          <p:cNvPicPr>
            <a:picLocks noChangeAspect="1"/>
          </p:cNvPicPr>
          <p:nvPr/>
        </p:nvPicPr>
        <p:blipFill rotWithShape="1">
          <a:blip r:embed="rId2"/>
          <a:srcRect l="12415" r="9420" b="3"/>
          <a:stretch/>
        </p:blipFill>
        <p:spPr>
          <a:xfrm>
            <a:off x="7675658" y="2093976"/>
            <a:ext cx="3941064" cy="4096512"/>
          </a:xfrm>
          <a:prstGeom prst="rect">
            <a:avLst/>
          </a:prstGeom>
        </p:spPr>
      </p:pic>
    </p:spTree>
    <p:extLst>
      <p:ext uri="{BB962C8B-B14F-4D97-AF65-F5344CB8AC3E}">
        <p14:creationId xmlns:p14="http://schemas.microsoft.com/office/powerpoint/2010/main" val="18211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4C8F3E31-C013-3BBE-032B-84163166EA1D}"/>
              </a:ext>
            </a:extLst>
          </p:cNvPr>
          <p:cNvSpPr>
            <a:spLocks noGrp="1"/>
          </p:cNvSpPr>
          <p:nvPr>
            <p:ph type="title"/>
          </p:nvPr>
        </p:nvSpPr>
        <p:spPr>
          <a:xfrm>
            <a:off x="8016084" y="547712"/>
            <a:ext cx="3337715" cy="5577367"/>
          </a:xfrm>
        </p:spPr>
        <p:txBody>
          <a:bodyPr vert="horz" lIns="91440" tIns="45720" rIns="91440" bIns="45720" rtlCol="0">
            <a:normAutofit/>
          </a:bodyPr>
          <a:lstStyle/>
          <a:p>
            <a:br>
              <a:rPr lang="en-US" sz="4000" dirty="0"/>
            </a:br>
            <a:br>
              <a:rPr lang="en-US" sz="4000" dirty="0"/>
            </a:br>
            <a:br>
              <a:rPr lang="en-US" sz="4000" dirty="0"/>
            </a:br>
            <a:br>
              <a:rPr lang="en-US" sz="4000" dirty="0"/>
            </a:br>
            <a:r>
              <a:rPr lang="en-US" sz="4000" dirty="0" err="1"/>
              <a:t>Modelo</a:t>
            </a:r>
            <a:r>
              <a:rPr lang="en-US" sz="4000" dirty="0"/>
              <a:t> </a:t>
            </a:r>
            <a:br>
              <a:rPr lang="en-US" sz="4000" dirty="0"/>
            </a:br>
            <a:r>
              <a:rPr lang="en-US" sz="4000" dirty="0" err="1"/>
              <a:t>pedagógico</a:t>
            </a:r>
            <a:r>
              <a:rPr lang="en-US" sz="4000" dirty="0"/>
              <a:t> </a:t>
            </a:r>
            <a:br>
              <a:rPr lang="en-US" sz="4000" dirty="0"/>
            </a:br>
            <a:r>
              <a:rPr lang="en-US" sz="4000" dirty="0"/>
              <a:t>para </a:t>
            </a:r>
            <a:r>
              <a:rPr lang="en-US" sz="4000" dirty="0" err="1"/>
              <a:t>formación</a:t>
            </a:r>
            <a:r>
              <a:rPr lang="en-US" sz="4000" dirty="0"/>
              <a:t> </a:t>
            </a:r>
            <a:br>
              <a:rPr lang="en-US" sz="4000" dirty="0"/>
            </a:br>
            <a:r>
              <a:rPr lang="en-US" sz="4000" dirty="0" err="1"/>
              <a:t>en</a:t>
            </a:r>
            <a:r>
              <a:rPr lang="en-US" sz="4000" dirty="0"/>
              <a:t> </a:t>
            </a:r>
            <a:r>
              <a:rPr lang="en-US" sz="4000" dirty="0" err="1"/>
              <a:t>modalidad</a:t>
            </a:r>
            <a:r>
              <a:rPr lang="en-US" sz="4000" dirty="0"/>
              <a:t> </a:t>
            </a:r>
            <a:r>
              <a:rPr lang="en-US" sz="4000" dirty="0" err="1"/>
              <a:t>híbrida</a:t>
            </a:r>
            <a:endParaRPr lang="en-US" sz="4000" dirty="0"/>
          </a:p>
        </p:txBody>
      </p:sp>
      <p:graphicFrame>
        <p:nvGraphicFramePr>
          <p:cNvPr id="26" name="Diagrama 25">
            <a:extLst>
              <a:ext uri="{FF2B5EF4-FFF2-40B4-BE49-F238E27FC236}">
                <a16:creationId xmlns:a16="http://schemas.microsoft.com/office/drawing/2014/main" id="{07557411-D497-3BDC-ADF4-CCD694C36739}"/>
              </a:ext>
            </a:extLst>
          </p:cNvPr>
          <p:cNvGraphicFramePr/>
          <p:nvPr>
            <p:extLst>
              <p:ext uri="{D42A27DB-BD31-4B8C-83A1-F6EECF244321}">
                <p14:modId xmlns:p14="http://schemas.microsoft.com/office/powerpoint/2010/main" val="1779251604"/>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áfico 2" descr="Insignia 1 con relleno sólido">
            <a:extLst>
              <a:ext uri="{FF2B5EF4-FFF2-40B4-BE49-F238E27FC236}">
                <a16:creationId xmlns:a16="http://schemas.microsoft.com/office/drawing/2014/main" id="{19A63509-43AC-18D1-0C2D-E1098CAD3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171" y="1328057"/>
            <a:ext cx="457200" cy="457200"/>
          </a:xfrm>
          <a:prstGeom prst="rect">
            <a:avLst/>
          </a:prstGeom>
        </p:spPr>
      </p:pic>
      <p:pic>
        <p:nvPicPr>
          <p:cNvPr id="4" name="Gráfico 3" descr="Insignia con relleno sólido">
            <a:extLst>
              <a:ext uri="{FF2B5EF4-FFF2-40B4-BE49-F238E27FC236}">
                <a16:creationId xmlns:a16="http://schemas.microsoft.com/office/drawing/2014/main" id="{EC5537B9-F2F5-AA2D-018D-3D31371ECD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561114" y="1306286"/>
            <a:ext cx="457200" cy="457200"/>
          </a:xfrm>
          <a:prstGeom prst="rect">
            <a:avLst/>
          </a:prstGeom>
        </p:spPr>
      </p:pic>
      <p:pic>
        <p:nvPicPr>
          <p:cNvPr id="6" name="Gráfico 5" descr="Insignia 3 con relleno sólido">
            <a:extLst>
              <a:ext uri="{FF2B5EF4-FFF2-40B4-BE49-F238E27FC236}">
                <a16:creationId xmlns:a16="http://schemas.microsoft.com/office/drawing/2014/main" id="{94E660D7-757B-29EF-6E1E-FC98F32DE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92628" y="3777343"/>
            <a:ext cx="457200" cy="457200"/>
          </a:xfrm>
          <a:prstGeom prst="rect">
            <a:avLst/>
          </a:prstGeom>
        </p:spPr>
      </p:pic>
      <p:pic>
        <p:nvPicPr>
          <p:cNvPr id="7" name="Gráfico 6" descr="Insignia 4 con relleno sólido">
            <a:extLst>
              <a:ext uri="{FF2B5EF4-FFF2-40B4-BE49-F238E27FC236}">
                <a16:creationId xmlns:a16="http://schemas.microsoft.com/office/drawing/2014/main" id="{450BBFBA-3D7F-0506-223B-D6A4449DF2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604656" y="3777343"/>
            <a:ext cx="457200" cy="457200"/>
          </a:xfrm>
          <a:prstGeom prst="rect">
            <a:avLst/>
          </a:prstGeom>
        </p:spPr>
      </p:pic>
    </p:spTree>
    <p:extLst>
      <p:ext uri="{BB962C8B-B14F-4D97-AF65-F5344CB8AC3E}">
        <p14:creationId xmlns:p14="http://schemas.microsoft.com/office/powerpoint/2010/main" val="103724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09308831-9CFA-8C51-7AE6-4A66001BB3E7}"/>
              </a:ext>
            </a:extLst>
          </p:cNvPr>
          <p:cNvGraphicFramePr/>
          <p:nvPr>
            <p:extLst>
              <p:ext uri="{D42A27DB-BD31-4B8C-83A1-F6EECF244321}">
                <p14:modId xmlns:p14="http://schemas.microsoft.com/office/powerpoint/2010/main" val="82566715"/>
              </p:ext>
            </p:extLst>
          </p:nvPr>
        </p:nvGraphicFramePr>
        <p:xfrm>
          <a:off x="1169065" y="546428"/>
          <a:ext cx="9963398" cy="565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áfico 7" descr="Marca de insignia1 con relleno sólido">
            <a:extLst>
              <a:ext uri="{FF2B5EF4-FFF2-40B4-BE49-F238E27FC236}">
                <a16:creationId xmlns:a16="http://schemas.microsoft.com/office/drawing/2014/main" id="{11FFC562-57D4-D266-9E6D-936BCE2D1E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0830" y="3263903"/>
            <a:ext cx="587828" cy="587828"/>
          </a:xfrm>
          <a:prstGeom prst="rect">
            <a:avLst/>
          </a:prstGeom>
        </p:spPr>
      </p:pic>
      <p:pic>
        <p:nvPicPr>
          <p:cNvPr id="9" name="Gráfico 8" descr="Marca de insignia1 con relleno sólido">
            <a:extLst>
              <a:ext uri="{FF2B5EF4-FFF2-40B4-BE49-F238E27FC236}">
                <a16:creationId xmlns:a16="http://schemas.microsoft.com/office/drawing/2014/main" id="{70810D13-9AF6-3AE8-7159-9E57B72DF9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0229" y="1783446"/>
            <a:ext cx="587828" cy="587828"/>
          </a:xfrm>
          <a:prstGeom prst="rect">
            <a:avLst/>
          </a:prstGeom>
        </p:spPr>
      </p:pic>
      <p:pic>
        <p:nvPicPr>
          <p:cNvPr id="6" name="Gráfico 5" descr="Herramientas con relleno sólido">
            <a:extLst>
              <a:ext uri="{FF2B5EF4-FFF2-40B4-BE49-F238E27FC236}">
                <a16:creationId xmlns:a16="http://schemas.microsoft.com/office/drawing/2014/main" id="{4D4F658F-9E19-CA36-97F0-3709CD1F17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741229" y="3399521"/>
            <a:ext cx="305521" cy="305521"/>
          </a:xfrm>
          <a:prstGeom prst="rect">
            <a:avLst/>
          </a:prstGeom>
        </p:spPr>
      </p:pic>
      <p:sp>
        <p:nvSpPr>
          <p:cNvPr id="2" name="Elipse 1">
            <a:extLst>
              <a:ext uri="{FF2B5EF4-FFF2-40B4-BE49-F238E27FC236}">
                <a16:creationId xmlns:a16="http://schemas.microsoft.com/office/drawing/2014/main" id="{E4B6E428-BA51-1FE2-BC3B-714932950C5E}"/>
              </a:ext>
            </a:extLst>
          </p:cNvPr>
          <p:cNvSpPr/>
          <p:nvPr/>
        </p:nvSpPr>
        <p:spPr>
          <a:xfrm>
            <a:off x="8664785" y="3319894"/>
            <a:ext cx="450640" cy="46153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Gráfico 2" descr="Insignia 1 con relleno sólido">
            <a:extLst>
              <a:ext uri="{FF2B5EF4-FFF2-40B4-BE49-F238E27FC236}">
                <a16:creationId xmlns:a16="http://schemas.microsoft.com/office/drawing/2014/main" id="{5852C034-7B92-EBCD-4111-86183C530E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1828" y="3624943"/>
            <a:ext cx="457200" cy="457200"/>
          </a:xfrm>
          <a:prstGeom prst="rect">
            <a:avLst/>
          </a:prstGeom>
        </p:spPr>
      </p:pic>
      <p:pic>
        <p:nvPicPr>
          <p:cNvPr id="5" name="Gráfico 4" descr="Insignia 3 con relleno sólido">
            <a:extLst>
              <a:ext uri="{FF2B5EF4-FFF2-40B4-BE49-F238E27FC236}">
                <a16:creationId xmlns:a16="http://schemas.microsoft.com/office/drawing/2014/main" id="{886A26D4-CF80-2A8E-1198-7C40DD6B849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579428" y="2079172"/>
            <a:ext cx="457200" cy="457200"/>
          </a:xfrm>
          <a:prstGeom prst="rect">
            <a:avLst/>
          </a:prstGeom>
        </p:spPr>
      </p:pic>
    </p:spTree>
    <p:extLst>
      <p:ext uri="{BB962C8B-B14F-4D97-AF65-F5344CB8AC3E}">
        <p14:creationId xmlns:p14="http://schemas.microsoft.com/office/powerpoint/2010/main" val="432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608E8C3-6D4E-C59A-587C-EA6DD3EB29D8}"/>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marL="812800" algn="ctr"/>
            <a:r>
              <a:rPr lang="en-US" sz="3100" b="1" kern="1200">
                <a:solidFill>
                  <a:schemeClr val="tx1"/>
                </a:solidFill>
                <a:latin typeface="+mj-lt"/>
                <a:ea typeface="+mj-ea"/>
                <a:cs typeface="+mj-cs"/>
              </a:rPr>
              <a:t>Sesiones sincrónicas de hasta 2 horas por sesión: </a:t>
            </a:r>
            <a:br>
              <a:rPr lang="en-US" sz="3100" b="1" kern="1200">
                <a:solidFill>
                  <a:schemeClr val="tx1"/>
                </a:solidFill>
                <a:latin typeface="+mj-lt"/>
                <a:ea typeface="+mj-ea"/>
                <a:cs typeface="+mj-cs"/>
              </a:rPr>
            </a:br>
            <a:r>
              <a:rPr lang="en-US" sz="3100" kern="1200">
                <a:solidFill>
                  <a:schemeClr val="tx1"/>
                </a:solidFill>
                <a:latin typeface="+mj-lt"/>
                <a:ea typeface="+mj-ea"/>
                <a:cs typeface="+mj-cs"/>
              </a:rPr>
              <a:t>36-40 horas/curso</a:t>
            </a:r>
            <a:br>
              <a:rPr lang="en-US" sz="3100" kern="1200">
                <a:solidFill>
                  <a:schemeClr val="tx1"/>
                </a:solidFill>
                <a:latin typeface="+mj-lt"/>
                <a:ea typeface="+mj-ea"/>
                <a:cs typeface="+mj-cs"/>
              </a:rPr>
            </a:br>
            <a:br>
              <a:rPr lang="en-US" sz="3100" kern="1200">
                <a:solidFill>
                  <a:schemeClr val="tx1"/>
                </a:solidFill>
                <a:latin typeface="+mj-lt"/>
                <a:ea typeface="+mj-ea"/>
                <a:cs typeface="+mj-cs"/>
              </a:rPr>
            </a:br>
            <a:r>
              <a:rPr lang="en-US" sz="3100" b="1" kern="1200">
                <a:solidFill>
                  <a:schemeClr val="tx1"/>
                </a:solidFill>
                <a:latin typeface="+mj-lt"/>
                <a:ea typeface="+mj-ea"/>
                <a:cs typeface="+mj-cs"/>
              </a:rPr>
              <a:t>Actividades colaborativas: </a:t>
            </a:r>
            <a:r>
              <a:rPr lang="en-US" sz="3100" kern="1200">
                <a:solidFill>
                  <a:schemeClr val="tx1"/>
                </a:solidFill>
                <a:latin typeface="+mj-lt"/>
                <a:ea typeface="+mj-ea"/>
                <a:cs typeface="+mj-cs"/>
              </a:rPr>
              <a:t>5-9 horas/curso</a:t>
            </a:r>
            <a:endParaRPr lang="en-US" sz="3100" kern="1200" dirty="0">
              <a:solidFill>
                <a:schemeClr val="tx1"/>
              </a:solidFill>
              <a:latin typeface="+mj-lt"/>
              <a:ea typeface="+mj-ea"/>
              <a:cs typeface="+mj-cs"/>
            </a:endParaRPr>
          </a:p>
        </p:txBody>
      </p:sp>
      <p:sp>
        <p:nvSpPr>
          <p:cNvPr id="94"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8816409B-6391-0FB9-C14C-8DF13D3765D9}"/>
              </a:ext>
            </a:extLst>
          </p:cNvPr>
          <p:cNvGraphicFramePr>
            <a:graphicFrameLocks noGrp="1"/>
          </p:cNvGraphicFramePr>
          <p:nvPr>
            <p:extLst>
              <p:ext uri="{D42A27DB-BD31-4B8C-83A1-F6EECF244321}">
                <p14:modId xmlns:p14="http://schemas.microsoft.com/office/powerpoint/2010/main" val="2311797815"/>
              </p:ext>
            </p:extLst>
          </p:nvPr>
        </p:nvGraphicFramePr>
        <p:xfrm>
          <a:off x="555171" y="2460171"/>
          <a:ext cx="11310258" cy="4412448"/>
        </p:xfrm>
        <a:graphic>
          <a:graphicData uri="http://schemas.openxmlformats.org/drawingml/2006/table">
            <a:tbl>
              <a:tblPr firstRow="1" firstCol="1" bandRow="1">
                <a:tableStyleId>{5C22544A-7EE6-4342-B048-85BDC9FD1C3A}</a:tableStyleId>
              </a:tblPr>
              <a:tblGrid>
                <a:gridCol w="5017230">
                  <a:extLst>
                    <a:ext uri="{9D8B030D-6E8A-4147-A177-3AD203B41FA5}">
                      <a16:colId xmlns:a16="http://schemas.microsoft.com/office/drawing/2014/main" val="43674959"/>
                    </a:ext>
                  </a:extLst>
                </a:gridCol>
                <a:gridCol w="1400210">
                  <a:extLst>
                    <a:ext uri="{9D8B030D-6E8A-4147-A177-3AD203B41FA5}">
                      <a16:colId xmlns:a16="http://schemas.microsoft.com/office/drawing/2014/main" val="3059600773"/>
                    </a:ext>
                  </a:extLst>
                </a:gridCol>
                <a:gridCol w="1219244">
                  <a:extLst>
                    <a:ext uri="{9D8B030D-6E8A-4147-A177-3AD203B41FA5}">
                      <a16:colId xmlns:a16="http://schemas.microsoft.com/office/drawing/2014/main" val="1717672185"/>
                    </a:ext>
                  </a:extLst>
                </a:gridCol>
                <a:gridCol w="1382114">
                  <a:extLst>
                    <a:ext uri="{9D8B030D-6E8A-4147-A177-3AD203B41FA5}">
                      <a16:colId xmlns:a16="http://schemas.microsoft.com/office/drawing/2014/main" val="3964766228"/>
                    </a:ext>
                  </a:extLst>
                </a:gridCol>
                <a:gridCol w="1282584">
                  <a:extLst>
                    <a:ext uri="{9D8B030D-6E8A-4147-A177-3AD203B41FA5}">
                      <a16:colId xmlns:a16="http://schemas.microsoft.com/office/drawing/2014/main" val="3580972523"/>
                    </a:ext>
                  </a:extLst>
                </a:gridCol>
                <a:gridCol w="1008876">
                  <a:extLst>
                    <a:ext uri="{9D8B030D-6E8A-4147-A177-3AD203B41FA5}">
                      <a16:colId xmlns:a16="http://schemas.microsoft.com/office/drawing/2014/main" val="1980401298"/>
                    </a:ext>
                  </a:extLst>
                </a:gridCol>
              </a:tblGrid>
              <a:tr h="500743">
                <a:tc rowSpan="2">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Opciones de formato</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rowSpan="2">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Sesiones sincrónicas por semana</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rowSpan="2">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Horas sincrónicas por sesión</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Componente sincrónico</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Aprendizaje colaborativo</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Total</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5083498"/>
                  </a:ext>
                </a:extLst>
              </a:tr>
              <a:tr h="241942">
                <a:tc vMerge="1">
                  <a:txBody>
                    <a:bodyPr/>
                    <a:lstStyle/>
                    <a:p>
                      <a:endParaRPr lang="es-EC"/>
                    </a:p>
                  </a:txBody>
                  <a:tcPr/>
                </a:tc>
                <a:tc vMerge="1">
                  <a:txBody>
                    <a:bodyPr/>
                    <a:lstStyle/>
                    <a:p>
                      <a:endParaRPr lang="es-EC"/>
                    </a:p>
                  </a:txBody>
                  <a:tcPr/>
                </a:tc>
                <a:tc vMerge="1">
                  <a:txBody>
                    <a:bodyPr/>
                    <a:lstStyle/>
                    <a:p>
                      <a:endParaRPr lang="es-EC"/>
                    </a:p>
                  </a:txBody>
                  <a:tcPr/>
                </a:tc>
                <a:tc gridSpan="3">
                  <a:txBody>
                    <a:bodyPr/>
                    <a:lstStyle/>
                    <a:p>
                      <a:pPr algn="ctr">
                        <a:lnSpc>
                          <a:spcPct val="107000"/>
                        </a:lnSpc>
                        <a:spcAft>
                          <a:spcPts val="800"/>
                        </a:spcAft>
                      </a:pPr>
                      <a:r>
                        <a:rPr lang="es-EC" sz="1200" b="1" dirty="0">
                          <a:solidFill>
                            <a:schemeClr val="bg1"/>
                          </a:solidFill>
                          <a:effectLst/>
                          <a:latin typeface="Calibri" panose="020F0502020204030204" pitchFamily="34" charset="0"/>
                          <a:cs typeface="Calibri" panose="020F0502020204030204" pitchFamily="34" charset="0"/>
                        </a:rPr>
                        <a:t>Horas en un curso</a:t>
                      </a:r>
                      <a:endParaRPr lang="es-EC"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69409029"/>
                  </a:ext>
                </a:extLst>
              </a:tr>
              <a:tr h="241942">
                <a:tc gridSpan="6">
                  <a:txBody>
                    <a:bodyPr/>
                    <a:lstStyle/>
                    <a:p>
                      <a:pPr algn="ctr">
                        <a:lnSpc>
                          <a:spcPct val="107000"/>
                        </a:lnSpc>
                        <a:spcAft>
                          <a:spcPts val="800"/>
                        </a:spcAft>
                      </a:pPr>
                      <a:r>
                        <a:rPr lang="es-EC" sz="1200" dirty="0">
                          <a:solidFill>
                            <a:schemeClr val="tx1"/>
                          </a:solidFill>
                          <a:effectLst/>
                          <a:latin typeface="Calibri" panose="020F0502020204030204" pitchFamily="34" charset="0"/>
                          <a:cs typeface="Calibri" panose="020F0502020204030204" pitchFamily="34" charset="0"/>
                        </a:rPr>
                        <a:t>Formatos de cursos</a:t>
                      </a:r>
                      <a:endParaRPr lang="es-EC"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64436684"/>
                  </a:ext>
                </a:extLst>
              </a:tr>
              <a:tr h="241942">
                <a:tc>
                  <a:txBody>
                    <a:bodyPr/>
                    <a:lstStyle/>
                    <a:p>
                      <a:pPr>
                        <a:lnSpc>
                          <a:spcPct val="107000"/>
                        </a:lnSpc>
                        <a:spcAft>
                          <a:spcPts val="800"/>
                        </a:spcAft>
                      </a:pPr>
                      <a:r>
                        <a:rPr lang="es-EC" sz="1200" dirty="0">
                          <a:effectLst/>
                          <a:latin typeface="Calibri" panose="020F0502020204030204" pitchFamily="34" charset="0"/>
                          <a:cs typeface="Calibri" panose="020F0502020204030204" pitchFamily="34" charset="0"/>
                        </a:rPr>
                        <a:t>Ejecución actual de cursos  </a:t>
                      </a:r>
                      <a:r>
                        <a:rPr lang="es-EC" sz="1200" dirty="0">
                          <a:solidFill>
                            <a:schemeClr val="accent2"/>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3 </a:t>
                      </a:r>
                      <a:r>
                        <a:rPr lang="es-EC" sz="1200" dirty="0">
                          <a:solidFill>
                            <a:schemeClr val="accent2"/>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45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 </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45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567240027"/>
                  </a:ext>
                </a:extLst>
              </a:tr>
              <a:tr h="241942">
                <a:tc>
                  <a:txBody>
                    <a:bodyPr/>
                    <a:lstStyle/>
                    <a:p>
                      <a:pPr>
                        <a:lnSpc>
                          <a:spcPct val="107000"/>
                        </a:lnSpc>
                        <a:spcAft>
                          <a:spcPts val="800"/>
                        </a:spcAft>
                      </a:pPr>
                      <a:r>
                        <a:rPr lang="es-EC" sz="1200" dirty="0">
                          <a:effectLst/>
                          <a:latin typeface="Calibri" panose="020F0502020204030204" pitchFamily="34" charset="0"/>
                          <a:cs typeface="Calibri" panose="020F0502020204030204" pitchFamily="34" charset="0"/>
                        </a:rPr>
                        <a:t>Híbrido tipo A    </a:t>
                      </a:r>
                      <a:r>
                        <a:rPr lang="es-EC" sz="1200"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 – 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2 </a:t>
                      </a:r>
                      <a:r>
                        <a:rPr lang="es-EC" sz="1200" b="1"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1200" b="1"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40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5</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45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401973138"/>
                  </a:ext>
                </a:extLst>
              </a:tr>
              <a:tr h="241942">
                <a:tc>
                  <a:txBody>
                    <a:bodyPr/>
                    <a:lstStyle/>
                    <a:p>
                      <a:pPr>
                        <a:lnSpc>
                          <a:spcPct val="107000"/>
                        </a:lnSpc>
                        <a:spcAft>
                          <a:spcPts val="800"/>
                        </a:spcAft>
                      </a:pPr>
                      <a:r>
                        <a:rPr lang="es-EC" sz="1200" dirty="0">
                          <a:effectLst/>
                          <a:latin typeface="Calibri" panose="020F0502020204030204" pitchFamily="34" charset="0"/>
                          <a:cs typeface="Calibri" panose="020F0502020204030204" pitchFamily="34" charset="0"/>
                        </a:rPr>
                        <a:t>Híbrido tipo B   </a:t>
                      </a:r>
                      <a:r>
                        <a:rPr lang="es-EC" sz="1200"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 – 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2 </a:t>
                      </a:r>
                      <a:r>
                        <a:rPr lang="es-EC" sz="1200" b="1"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36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45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229951061"/>
                  </a:ext>
                </a:extLst>
              </a:tr>
              <a:tr h="241942">
                <a:tc>
                  <a:txBody>
                    <a:bodyPr/>
                    <a:lstStyle/>
                    <a:p>
                      <a:pPr>
                        <a:lnSpc>
                          <a:spcPct val="107000"/>
                        </a:lnSpc>
                        <a:spcAft>
                          <a:spcPts val="800"/>
                        </a:spcAft>
                      </a:pPr>
                      <a:r>
                        <a:rPr lang="es-EC" sz="1200" dirty="0">
                          <a:effectLst/>
                          <a:latin typeface="Calibri" panose="020F0502020204030204" pitchFamily="34" charset="0"/>
                          <a:cs typeface="Calibri" panose="020F0502020204030204" pitchFamily="34" charset="0"/>
                        </a:rPr>
                        <a:t>Taller de tesis (1ra. parte)  </a:t>
                      </a:r>
                      <a:r>
                        <a:rPr lang="es-EC" sz="1200"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2 </a:t>
                      </a:r>
                      <a:r>
                        <a:rPr lang="es-EC" sz="1200" b="1"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843307267"/>
                  </a:ext>
                </a:extLst>
              </a:tr>
              <a:tr h="241942">
                <a:tc>
                  <a:txBody>
                    <a:bodyPr/>
                    <a:lstStyle/>
                    <a:p>
                      <a:pPr>
                        <a:lnSpc>
                          <a:spcPct val="107000"/>
                        </a:lnSpc>
                        <a:spcAft>
                          <a:spcPts val="800"/>
                        </a:spcAft>
                      </a:pPr>
                      <a:r>
                        <a:rPr lang="es-EC" sz="1200" dirty="0">
                          <a:effectLst/>
                          <a:latin typeface="Calibri" panose="020F0502020204030204" pitchFamily="34" charset="0"/>
                          <a:cs typeface="Calibri" panose="020F0502020204030204" pitchFamily="34" charset="0"/>
                        </a:rPr>
                        <a:t>Taller de tesis (2da. parte)  </a:t>
                      </a:r>
                      <a:r>
                        <a:rPr lang="es-EC" sz="1200"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24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1</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dirty="0">
                          <a:effectLst/>
                          <a:latin typeface="Calibri" panose="020F0502020204030204" pitchFamily="34" charset="0"/>
                          <a:cs typeface="Calibri" panose="020F0502020204030204" pitchFamily="34" charset="0"/>
                        </a:rPr>
                        <a:t>2 </a:t>
                      </a:r>
                      <a:r>
                        <a:rPr lang="es-EC" sz="1200" b="1" dirty="0">
                          <a:solidFill>
                            <a:srgbClr val="00B050"/>
                          </a:solidFill>
                          <a:effectLst/>
                          <a:latin typeface="Calibri" panose="020F0502020204030204" pitchFamily="34" charset="0"/>
                          <a:cs typeface="Calibri" panose="020F0502020204030204" pitchFamily="34" charset="0"/>
                          <a:sym typeface="Wingdings" panose="05000000000000000000" pitchFamily="2" charset="2"/>
                        </a:rPr>
                        <a:t></a:t>
                      </a:r>
                      <a:endParaRPr lang="es-EC" sz="1200" b="1"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7</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332371771"/>
                  </a:ext>
                </a:extLst>
              </a:tr>
              <a:tr h="241942">
                <a:tc gridSpan="6">
                  <a:txBody>
                    <a:bodyPr/>
                    <a:lstStyle/>
                    <a:p>
                      <a:pPr algn="ctr">
                        <a:lnSpc>
                          <a:spcPct val="107000"/>
                        </a:lnSpc>
                        <a:spcAft>
                          <a:spcPts val="800"/>
                        </a:spcAft>
                      </a:pPr>
                      <a:r>
                        <a:rPr lang="es-EC" sz="1200" dirty="0">
                          <a:solidFill>
                            <a:schemeClr val="tx1"/>
                          </a:solidFill>
                          <a:effectLst/>
                          <a:latin typeface="Calibri" panose="020F0502020204030204" pitchFamily="34" charset="0"/>
                          <a:cs typeface="Calibri" panose="020F0502020204030204" pitchFamily="34" charset="0"/>
                        </a:rPr>
                        <a:t>Posibilidades de organización de cursos por módulos</a:t>
                      </a:r>
                      <a:endParaRPr lang="es-EC"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93897040"/>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2 cursos tipo A</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80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654838106"/>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2 cursos tipo B</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72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18</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663036711"/>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1 curso tipo A + 1 curso tipo B</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76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14</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90</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148046830"/>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2 cursos tipo A + 1 taller de tesis (1ra. o 2da. parte)</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16 – 17</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112 - 113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036666628"/>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2 cursos tipo B + 1 taller de tesis (1ra. o 2da. parte)</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88</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24 – 25</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112 - 113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978248151"/>
                  </a:ext>
                </a:extLst>
              </a:tr>
              <a:tr h="241942">
                <a:tc>
                  <a:txBody>
                    <a:bodyPr/>
                    <a:lstStyle/>
                    <a:p>
                      <a:pPr>
                        <a:lnSpc>
                          <a:spcPct val="107000"/>
                        </a:lnSpc>
                        <a:spcAft>
                          <a:spcPts val="800"/>
                        </a:spcAft>
                      </a:pPr>
                      <a:r>
                        <a:rPr lang="es-EC" sz="1200">
                          <a:effectLst/>
                          <a:latin typeface="Calibri" panose="020F0502020204030204" pitchFamily="34" charset="0"/>
                          <a:cs typeface="Calibri" panose="020F0502020204030204" pitchFamily="34" charset="0"/>
                        </a:rPr>
                        <a:t>1 curso tipo A + 1 curso tipo B + 1 taller de tesis (1ra. o 2da. parte)</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6*</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92</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20 – 21</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tc>
                  <a:txBody>
                    <a:bodyPr/>
                    <a:lstStyle/>
                    <a:p>
                      <a:pPr algn="ctr">
                        <a:lnSpc>
                          <a:spcPct val="107000"/>
                        </a:lnSpc>
                        <a:spcAft>
                          <a:spcPts val="800"/>
                        </a:spcAft>
                      </a:pPr>
                      <a:r>
                        <a:rPr lang="es-EC" sz="1200">
                          <a:effectLst/>
                          <a:latin typeface="Calibri" panose="020F0502020204030204" pitchFamily="34" charset="0"/>
                          <a:cs typeface="Calibri" panose="020F0502020204030204" pitchFamily="34" charset="0"/>
                        </a:rPr>
                        <a:t>112 - 113</a:t>
                      </a:r>
                      <a:endParaRPr lang="es-EC" sz="2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26050132"/>
                  </a:ext>
                </a:extLst>
              </a:tr>
              <a:tr h="524517">
                <a:tc gridSpan="6">
                  <a:txBody>
                    <a:bodyPr/>
                    <a:lstStyle/>
                    <a:p>
                      <a:pPr>
                        <a:lnSpc>
                          <a:spcPct val="107000"/>
                        </a:lnSpc>
                        <a:spcAft>
                          <a:spcPts val="800"/>
                        </a:spcAft>
                      </a:pPr>
                      <a:r>
                        <a:rPr lang="es-EC" sz="1000" b="0" dirty="0">
                          <a:solidFill>
                            <a:schemeClr val="tx1"/>
                          </a:solidFill>
                          <a:effectLst/>
                          <a:latin typeface="Calibri" panose="020F0502020204030204" pitchFamily="34" charset="0"/>
                          <a:cs typeface="Calibri" panose="020F0502020204030204" pitchFamily="34" charset="0"/>
                        </a:rPr>
                        <a:t>* Cuando 2 cursos y un taller de tesis coinciden en el mismo módulo, el componente sincrónico de los cursos se podrá organizar mejor si los módulos tienen una duración de 9 semanas. En ese caso, se podrá disponer de entre 90 y 108 horas de clases sincrónicas si se ejecutan 5 o 6 sesiones sincrónicas semanales, respectivamente. Los talleres de tesis se podrán organizar con hasta 18 horas del componente sincrónico.</a:t>
                      </a:r>
                      <a:endParaRPr lang="es-EC"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C"/>
                    </a:p>
                  </a:txBody>
                  <a:tcPr>
                    <a:lnL w="12700" cmpd="sng">
                      <a:noFill/>
                    </a:lnL>
                    <a:lnT w="12700" cmpd="sng">
                      <a:noFill/>
                    </a:lnT>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71871515"/>
                  </a:ext>
                </a:extLst>
              </a:tr>
            </a:tbl>
          </a:graphicData>
        </a:graphic>
      </p:graphicFrame>
      <p:pic>
        <p:nvPicPr>
          <p:cNvPr id="4" name="Gráfico 3" descr="Insignia con relleno sólido">
            <a:extLst>
              <a:ext uri="{FF2B5EF4-FFF2-40B4-BE49-F238E27FC236}">
                <a16:creationId xmlns:a16="http://schemas.microsoft.com/office/drawing/2014/main" id="{53216C1D-CB11-6D91-DE73-4DA7482C31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61456" y="522514"/>
            <a:ext cx="457200" cy="457200"/>
          </a:xfrm>
          <a:prstGeom prst="rect">
            <a:avLst/>
          </a:prstGeom>
        </p:spPr>
      </p:pic>
      <p:pic>
        <p:nvPicPr>
          <p:cNvPr id="5" name="Gráfico 4" descr="Insignia 3 con relleno sólido">
            <a:extLst>
              <a:ext uri="{FF2B5EF4-FFF2-40B4-BE49-F238E27FC236}">
                <a16:creationId xmlns:a16="http://schemas.microsoft.com/office/drawing/2014/main" id="{5D4820F0-00DF-FC50-710A-616ADC051C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27514" y="1763486"/>
            <a:ext cx="457200" cy="457200"/>
          </a:xfrm>
          <a:prstGeom prst="rect">
            <a:avLst/>
          </a:prstGeom>
        </p:spPr>
      </p:pic>
    </p:spTree>
    <p:extLst>
      <p:ext uri="{BB962C8B-B14F-4D97-AF65-F5344CB8AC3E}">
        <p14:creationId xmlns:p14="http://schemas.microsoft.com/office/powerpoint/2010/main" val="369791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8E8C3-6D4E-C59A-587C-EA6DD3EB29D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s-ES" sz="4000" kern="1200" dirty="0">
                <a:latin typeface="+mj-lt"/>
                <a:ea typeface="+mj-ea"/>
                <a:cs typeface="+mj-cs"/>
              </a:rPr>
              <a:t>Flexibilización en la modalidad de los cursos</a:t>
            </a:r>
          </a:p>
        </p:txBody>
      </p:sp>
      <p:graphicFrame>
        <p:nvGraphicFramePr>
          <p:cNvPr id="11" name="Marcador de contenido 10">
            <a:extLst>
              <a:ext uri="{FF2B5EF4-FFF2-40B4-BE49-F238E27FC236}">
                <a16:creationId xmlns:a16="http://schemas.microsoft.com/office/drawing/2014/main" id="{3880A97A-038F-DD43-0E1D-F986D164F252}"/>
              </a:ext>
            </a:extLst>
          </p:cNvPr>
          <p:cNvGraphicFramePr>
            <a:graphicFrameLocks noGrp="1"/>
          </p:cNvGraphicFramePr>
          <p:nvPr>
            <p:ph idx="1"/>
            <p:extLst>
              <p:ext uri="{D42A27DB-BD31-4B8C-83A1-F6EECF244321}">
                <p14:modId xmlns:p14="http://schemas.microsoft.com/office/powerpoint/2010/main" val="876527393"/>
              </p:ext>
            </p:extLst>
          </p:nvPr>
        </p:nvGraphicFramePr>
        <p:xfrm>
          <a:off x="293914" y="1204683"/>
          <a:ext cx="11538857" cy="39079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esquinas redondeadas 2">
            <a:extLst>
              <a:ext uri="{FF2B5EF4-FFF2-40B4-BE49-F238E27FC236}">
                <a16:creationId xmlns:a16="http://schemas.microsoft.com/office/drawing/2014/main" id="{C0C89572-9C70-4837-2749-243416CD1F5F}"/>
              </a:ext>
            </a:extLst>
          </p:cNvPr>
          <p:cNvSpPr/>
          <p:nvPr/>
        </p:nvSpPr>
        <p:spPr>
          <a:xfrm>
            <a:off x="892628" y="2271486"/>
            <a:ext cx="10831285" cy="1017813"/>
          </a:xfrm>
          <a:prstGeom prst="roundRect">
            <a:avLst/>
          </a:prstGeom>
          <a:noFill/>
          <a:ln w="28575">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C9AE8291-7D1E-3EEF-D122-B5EF7E90126D}"/>
              </a:ext>
            </a:extLst>
          </p:cNvPr>
          <p:cNvSpPr txBox="1"/>
          <p:nvPr/>
        </p:nvSpPr>
        <p:spPr>
          <a:xfrm>
            <a:off x="1422400" y="5270500"/>
            <a:ext cx="9626600" cy="12058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s-EC" sz="1600" dirty="0">
                <a:effectLst/>
                <a:latin typeface="Calibri" panose="020F0502020204030204" pitchFamily="34" charset="0"/>
                <a:ea typeface="Calibri" panose="020F0502020204030204" pitchFamily="34" charset="0"/>
              </a:rPr>
              <a:t>Al menos 7 cursos de la malla curricular se imparten en modalidad híbrida</a:t>
            </a:r>
          </a:p>
          <a:p>
            <a:pPr marL="285750" indent="-285750">
              <a:lnSpc>
                <a:spcPct val="150000"/>
              </a:lnSpc>
              <a:buFont typeface="Arial" panose="020B0604020202020204" pitchFamily="34" charset="0"/>
              <a:buChar char="•"/>
            </a:pPr>
            <a:r>
              <a:rPr lang="es-EC" sz="1600" dirty="0">
                <a:latin typeface="Calibri" panose="020F0502020204030204" pitchFamily="34" charset="0"/>
                <a:ea typeface="Calibri" panose="020F0502020204030204" pitchFamily="34" charset="0"/>
              </a:rPr>
              <a:t>Hasta 2 cursos pueden ser virtuales* o presenciales</a:t>
            </a:r>
          </a:p>
          <a:p>
            <a:pPr marL="285750" indent="-285750">
              <a:lnSpc>
                <a:spcPct val="150000"/>
              </a:lnSpc>
              <a:buFont typeface="Arial" panose="020B0604020202020204" pitchFamily="34" charset="0"/>
              <a:buChar char="•"/>
            </a:pPr>
            <a:r>
              <a:rPr lang="es-EC" sz="1600" dirty="0">
                <a:effectLst/>
                <a:latin typeface="Calibri" panose="020F0502020204030204" pitchFamily="34" charset="0"/>
                <a:ea typeface="Calibri" panose="020F0502020204030204" pitchFamily="34" charset="0"/>
              </a:rPr>
              <a:t>Los talleres se organizan en la modalidad que se ajuste mejor a los requerimientos de cada campo</a:t>
            </a:r>
            <a:endParaRPr lang="es-EC" sz="1600" dirty="0"/>
          </a:p>
        </p:txBody>
      </p:sp>
      <p:sp>
        <p:nvSpPr>
          <p:cNvPr id="4" name="CuadroTexto 3">
            <a:extLst>
              <a:ext uri="{FF2B5EF4-FFF2-40B4-BE49-F238E27FC236}">
                <a16:creationId xmlns:a16="http://schemas.microsoft.com/office/drawing/2014/main" id="{DC219514-6D43-3A31-64C4-2B5E673FE94C}"/>
              </a:ext>
            </a:extLst>
          </p:cNvPr>
          <p:cNvSpPr txBox="1"/>
          <p:nvPr/>
        </p:nvSpPr>
        <p:spPr>
          <a:xfrm>
            <a:off x="1752600" y="6470829"/>
            <a:ext cx="9820275" cy="307777"/>
          </a:xfrm>
          <a:prstGeom prst="rect">
            <a:avLst/>
          </a:prstGeom>
          <a:noFill/>
        </p:spPr>
        <p:txBody>
          <a:bodyPr wrap="square" rtlCol="0">
            <a:spAutoFit/>
          </a:bodyPr>
          <a:lstStyle/>
          <a:p>
            <a:r>
              <a:rPr lang="es-ES" sz="1400" dirty="0"/>
              <a:t>* Profesores/as invitados/as que no pueden trasladarse a impartir sus clases desde la Sede. </a:t>
            </a:r>
            <a:endParaRPr lang="es-EC" sz="1400" dirty="0"/>
          </a:p>
        </p:txBody>
      </p:sp>
      <p:pic>
        <p:nvPicPr>
          <p:cNvPr id="6" name="Gráfico 5" descr="Insignia 4 con relleno sólido">
            <a:extLst>
              <a:ext uri="{FF2B5EF4-FFF2-40B4-BE49-F238E27FC236}">
                <a16:creationId xmlns:a16="http://schemas.microsoft.com/office/drawing/2014/main" id="{B3ACD067-B452-0840-2E1B-3EE309F67A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3514" y="533399"/>
            <a:ext cx="457200" cy="457200"/>
          </a:xfrm>
          <a:prstGeom prst="rect">
            <a:avLst/>
          </a:prstGeom>
        </p:spPr>
      </p:pic>
    </p:spTree>
    <p:extLst>
      <p:ext uri="{BB962C8B-B14F-4D97-AF65-F5344CB8AC3E}">
        <p14:creationId xmlns:p14="http://schemas.microsoft.com/office/powerpoint/2010/main" val="146017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93D2E-D3AA-80E3-977B-4E50182F7C70}"/>
              </a:ext>
            </a:extLst>
          </p:cNvPr>
          <p:cNvSpPr>
            <a:spLocks noGrp="1"/>
          </p:cNvSpPr>
          <p:nvPr>
            <p:ph type="title"/>
          </p:nvPr>
        </p:nvSpPr>
        <p:spPr>
          <a:xfrm>
            <a:off x="7631863" y="1617785"/>
            <a:ext cx="3683837" cy="2405574"/>
          </a:xfrm>
        </p:spPr>
        <p:txBody>
          <a:bodyPr vert="horz" lIns="91440" tIns="45720" rIns="91440" bIns="45720" rtlCol="0" anchor="t">
            <a:normAutofit/>
          </a:bodyPr>
          <a:lstStyle/>
          <a:p>
            <a:pPr algn="ctr"/>
            <a:r>
              <a:rPr lang="en-US" sz="3600"/>
              <a:t>Recursos de apoyo para la ejecución de la modalidad híbrida</a:t>
            </a:r>
          </a:p>
        </p:txBody>
      </p:sp>
      <p:pic>
        <p:nvPicPr>
          <p:cNvPr id="24" name="Picture 23" descr="Un patrón en 3D de formas de anillos conectados por líneas">
            <a:extLst>
              <a:ext uri="{FF2B5EF4-FFF2-40B4-BE49-F238E27FC236}">
                <a16:creationId xmlns:a16="http://schemas.microsoft.com/office/drawing/2014/main" id="{3100B759-3F99-F99D-3B7F-A6B8D4CDE47E}"/>
              </a:ext>
            </a:extLst>
          </p:cNvPr>
          <p:cNvPicPr>
            <a:picLocks noChangeAspect="1"/>
          </p:cNvPicPr>
          <p:nvPr/>
        </p:nvPicPr>
        <p:blipFill rotWithShape="1">
          <a:blip r:embed="rId2"/>
          <a:srcRect l="4291" r="40675"/>
          <a:stretch/>
        </p:blipFill>
        <p:spPr>
          <a:xfrm>
            <a:off x="20" y="10"/>
            <a:ext cx="6709729" cy="6857990"/>
          </a:xfrm>
          <a:prstGeom prst="rect">
            <a:avLst/>
          </a:prstGeom>
        </p:spPr>
      </p:pic>
    </p:spTree>
    <p:extLst>
      <p:ext uri="{BB962C8B-B14F-4D97-AF65-F5344CB8AC3E}">
        <p14:creationId xmlns:p14="http://schemas.microsoft.com/office/powerpoint/2010/main" val="332657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C8F3E31-C013-3BBE-032B-84163166EA1D}"/>
              </a:ext>
            </a:extLst>
          </p:cNvPr>
          <p:cNvSpPr>
            <a:spLocks noGrp="1"/>
          </p:cNvSpPr>
          <p:nvPr>
            <p:ph type="title"/>
          </p:nvPr>
        </p:nvSpPr>
        <p:spPr>
          <a:xfrm>
            <a:off x="512702" y="686159"/>
            <a:ext cx="3052293" cy="3531403"/>
          </a:xfrm>
        </p:spPr>
        <p:txBody>
          <a:bodyPr vert="horz" lIns="91440" tIns="45720" rIns="91440" bIns="45720" rtlCol="0" anchor="t">
            <a:normAutofit/>
          </a:bodyPr>
          <a:lstStyle/>
          <a:p>
            <a:pPr algn="r"/>
            <a:r>
              <a:rPr lang="en-US" sz="4000" dirty="0" err="1"/>
              <a:t>Recursos</a:t>
            </a:r>
            <a:r>
              <a:rPr lang="en-US" sz="4000" dirty="0"/>
              <a:t> de </a:t>
            </a:r>
            <a:r>
              <a:rPr lang="en-US" sz="4000" dirty="0" err="1"/>
              <a:t>apoyo</a:t>
            </a:r>
            <a:r>
              <a:rPr lang="en-US" sz="4000" dirty="0"/>
              <a:t> para la </a:t>
            </a:r>
            <a:r>
              <a:rPr lang="en-US" sz="4000" dirty="0" err="1"/>
              <a:t>ejecución</a:t>
            </a:r>
            <a:r>
              <a:rPr lang="en-US" sz="4000" dirty="0"/>
              <a:t> de la </a:t>
            </a:r>
            <a:r>
              <a:rPr lang="en-US" sz="4000" dirty="0" err="1"/>
              <a:t>modalidad</a:t>
            </a:r>
            <a:r>
              <a:rPr lang="en-US" sz="4000" dirty="0"/>
              <a:t> </a:t>
            </a:r>
            <a:r>
              <a:rPr lang="en-US" sz="4000" dirty="0" err="1"/>
              <a:t>híbrida</a:t>
            </a:r>
            <a:endParaRPr lang="en-US" sz="4000" dirty="0"/>
          </a:p>
        </p:txBody>
      </p:sp>
      <p:graphicFrame>
        <p:nvGraphicFramePr>
          <p:cNvPr id="26" name="Diagrama 25">
            <a:extLst>
              <a:ext uri="{FF2B5EF4-FFF2-40B4-BE49-F238E27FC236}">
                <a16:creationId xmlns:a16="http://schemas.microsoft.com/office/drawing/2014/main" id="{07557411-D497-3BDC-ADF4-CCD694C36739}"/>
              </a:ext>
            </a:extLst>
          </p:cNvPr>
          <p:cNvGraphicFramePr/>
          <p:nvPr>
            <p:extLst>
              <p:ext uri="{D42A27DB-BD31-4B8C-83A1-F6EECF244321}">
                <p14:modId xmlns:p14="http://schemas.microsoft.com/office/powerpoint/2010/main" val="16562948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áfico 9" descr="Marca de insignia1 con relleno sólido">
            <a:extLst>
              <a:ext uri="{FF2B5EF4-FFF2-40B4-BE49-F238E27FC236}">
                <a16:creationId xmlns:a16="http://schemas.microsoft.com/office/drawing/2014/main" id="{D306EDD2-52DA-3B57-1781-8888064ED6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4885" y="2351318"/>
            <a:ext cx="322943" cy="322943"/>
          </a:xfrm>
          <a:prstGeom prst="rect">
            <a:avLst/>
          </a:prstGeom>
        </p:spPr>
      </p:pic>
      <p:sp>
        <p:nvSpPr>
          <p:cNvPr id="8" name="Elipse 7">
            <a:extLst>
              <a:ext uri="{FF2B5EF4-FFF2-40B4-BE49-F238E27FC236}">
                <a16:creationId xmlns:a16="http://schemas.microsoft.com/office/drawing/2014/main" id="{F7D72800-B79E-BE6A-E5EE-06F4CC5A8EB0}"/>
              </a:ext>
            </a:extLst>
          </p:cNvPr>
          <p:cNvSpPr/>
          <p:nvPr/>
        </p:nvSpPr>
        <p:spPr>
          <a:xfrm>
            <a:off x="9196160" y="777927"/>
            <a:ext cx="272143" cy="272143"/>
          </a:xfrm>
          <a:prstGeom prst="ellipse">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Gráfico 6" descr="Herramientas con relleno sólido">
            <a:extLst>
              <a:ext uri="{FF2B5EF4-FFF2-40B4-BE49-F238E27FC236}">
                <a16:creationId xmlns:a16="http://schemas.microsoft.com/office/drawing/2014/main" id="{51E64B6F-09E1-1617-0737-2347CCC2F3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244029" y="838503"/>
            <a:ext cx="158051" cy="158051"/>
          </a:xfrm>
          <a:prstGeom prst="rect">
            <a:avLst/>
          </a:prstGeom>
        </p:spPr>
      </p:pic>
      <p:pic>
        <p:nvPicPr>
          <p:cNvPr id="9" name="Gráfico 8" descr="Marca de insignia1 con relleno sólido">
            <a:extLst>
              <a:ext uri="{FF2B5EF4-FFF2-40B4-BE49-F238E27FC236}">
                <a16:creationId xmlns:a16="http://schemas.microsoft.com/office/drawing/2014/main" id="{68FAD09C-5A43-C6FF-4443-900A4B28EE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7088" y="5783441"/>
            <a:ext cx="322943" cy="322943"/>
          </a:xfrm>
          <a:prstGeom prst="rect">
            <a:avLst/>
          </a:prstGeom>
        </p:spPr>
      </p:pic>
      <p:pic>
        <p:nvPicPr>
          <p:cNvPr id="2" name="Gráfico 1" descr="Insignia 3 con relleno sólido">
            <a:extLst>
              <a:ext uri="{FF2B5EF4-FFF2-40B4-BE49-F238E27FC236}">
                <a16:creationId xmlns:a16="http://schemas.microsoft.com/office/drawing/2014/main" id="{AD489A28-534A-3042-8C0D-F85045FE02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602685" y="2492829"/>
            <a:ext cx="370115" cy="370115"/>
          </a:xfrm>
          <a:prstGeom prst="rect">
            <a:avLst/>
          </a:prstGeom>
        </p:spPr>
      </p:pic>
      <p:pic>
        <p:nvPicPr>
          <p:cNvPr id="6" name="Gráfico 5" descr="Insignia 3 con relleno sólido">
            <a:extLst>
              <a:ext uri="{FF2B5EF4-FFF2-40B4-BE49-F238E27FC236}">
                <a16:creationId xmlns:a16="http://schemas.microsoft.com/office/drawing/2014/main" id="{F1C05F99-8FAE-E2F3-EA72-FA187ECB12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613572" y="979716"/>
            <a:ext cx="370115" cy="370115"/>
          </a:xfrm>
          <a:prstGeom prst="rect">
            <a:avLst/>
          </a:prstGeom>
        </p:spPr>
      </p:pic>
    </p:spTree>
    <p:extLst>
      <p:ext uri="{BB962C8B-B14F-4D97-AF65-F5344CB8AC3E}">
        <p14:creationId xmlns:p14="http://schemas.microsoft.com/office/powerpoint/2010/main" val="405282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3F7F9B-C4FA-7626-8D02-9AFB603C4DD5}"/>
              </a:ext>
            </a:extLst>
          </p:cNvPr>
          <p:cNvSpPr>
            <a:spLocks noGrp="1"/>
          </p:cNvSpPr>
          <p:nvPr>
            <p:ph type="title"/>
          </p:nvPr>
        </p:nvSpPr>
        <p:spPr>
          <a:xfrm>
            <a:off x="841248" y="256032"/>
            <a:ext cx="10506456" cy="1014984"/>
          </a:xfrm>
        </p:spPr>
        <p:txBody>
          <a:bodyPr anchor="b">
            <a:normAutofit/>
          </a:bodyPr>
          <a:lstStyle/>
          <a:p>
            <a:r>
              <a:rPr lang="es-EC"/>
              <a:t>Calendario de postulaciones</a:t>
            </a:r>
            <a:endParaRPr lang="es-EC" dirty="0"/>
          </a:p>
        </p:txBody>
      </p:sp>
      <p:sp>
        <p:nvSpPr>
          <p:cNvPr id="25"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Marcador de contenido 3">
            <a:extLst>
              <a:ext uri="{FF2B5EF4-FFF2-40B4-BE49-F238E27FC236}">
                <a16:creationId xmlns:a16="http://schemas.microsoft.com/office/drawing/2014/main" id="{13DEBF7C-F3E6-814F-2147-1C0F8683C517}"/>
              </a:ext>
            </a:extLst>
          </p:cNvPr>
          <p:cNvGraphicFramePr>
            <a:graphicFrameLocks noGrp="1"/>
          </p:cNvGraphicFramePr>
          <p:nvPr>
            <p:ph idx="1"/>
            <p:extLst>
              <p:ext uri="{D42A27DB-BD31-4B8C-83A1-F6EECF244321}">
                <p14:modId xmlns:p14="http://schemas.microsoft.com/office/powerpoint/2010/main" val="3151866655"/>
              </p:ext>
            </p:extLst>
          </p:nvPr>
        </p:nvGraphicFramePr>
        <p:xfrm>
          <a:off x="1126343" y="1862766"/>
          <a:ext cx="9939315" cy="4931735"/>
        </p:xfrm>
        <a:graphic>
          <a:graphicData uri="http://schemas.openxmlformats.org/drawingml/2006/table">
            <a:tbl>
              <a:tblPr firstRow="1" firstCol="1" bandRow="1">
                <a:tableStyleId>{5C22544A-7EE6-4342-B048-85BDC9FD1C3A}</a:tableStyleId>
              </a:tblPr>
              <a:tblGrid>
                <a:gridCol w="5794549">
                  <a:extLst>
                    <a:ext uri="{9D8B030D-6E8A-4147-A177-3AD203B41FA5}">
                      <a16:colId xmlns:a16="http://schemas.microsoft.com/office/drawing/2014/main" val="1253785460"/>
                    </a:ext>
                  </a:extLst>
                </a:gridCol>
                <a:gridCol w="4144766">
                  <a:extLst>
                    <a:ext uri="{9D8B030D-6E8A-4147-A177-3AD203B41FA5}">
                      <a16:colId xmlns:a16="http://schemas.microsoft.com/office/drawing/2014/main" val="2805112514"/>
                    </a:ext>
                  </a:extLst>
                </a:gridCol>
              </a:tblGrid>
              <a:tr h="259565">
                <a:tc>
                  <a:txBody>
                    <a:bodyPr/>
                    <a:lstStyle/>
                    <a:p>
                      <a:pPr algn="ctr">
                        <a:lnSpc>
                          <a:spcPct val="107000"/>
                        </a:lnSpc>
                        <a:spcAft>
                          <a:spcPts val="800"/>
                        </a:spcAft>
                      </a:pPr>
                      <a:r>
                        <a:rPr lang="es-EC" sz="1200">
                          <a:effectLst/>
                        </a:rPr>
                        <a:t>ACTIVIDAD</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INFORMACIÓN PÁGINA WEB</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3562295002"/>
                  </a:ext>
                </a:extLst>
              </a:tr>
              <a:tr h="259565">
                <a:tc>
                  <a:txBody>
                    <a:bodyPr/>
                    <a:lstStyle/>
                    <a:p>
                      <a:pPr>
                        <a:lnSpc>
                          <a:spcPct val="107000"/>
                        </a:lnSpc>
                        <a:spcAft>
                          <a:spcPts val="800"/>
                        </a:spcAft>
                      </a:pPr>
                      <a:r>
                        <a:rPr lang="es-EC" sz="1200">
                          <a:effectLst/>
                        </a:rPr>
                        <a:t>Inicio de difusión</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dirty="0">
                          <a:effectLst/>
                        </a:rPr>
                        <a:t>27 de marzo</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915831871"/>
                  </a:ext>
                </a:extLst>
              </a:tr>
              <a:tr h="259565">
                <a:tc>
                  <a:txBody>
                    <a:bodyPr/>
                    <a:lstStyle/>
                    <a:p>
                      <a:pPr>
                        <a:lnSpc>
                          <a:spcPct val="107000"/>
                        </a:lnSpc>
                        <a:spcAft>
                          <a:spcPts val="800"/>
                        </a:spcAft>
                      </a:pPr>
                      <a:r>
                        <a:rPr lang="es-EC" sz="1200" dirty="0">
                          <a:effectLst/>
                        </a:rPr>
                        <a:t>Postulación temprana (sin costo de inscripción)</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dirty="0">
                          <a:solidFill>
                            <a:schemeClr val="tx1"/>
                          </a:solidFill>
                          <a:effectLst/>
                        </a:rPr>
                        <a:t>del 26 de marzo al 26 de abril</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276104276"/>
                  </a:ext>
                </a:extLst>
              </a:tr>
              <a:tr h="259565">
                <a:tc>
                  <a:txBody>
                    <a:bodyPr/>
                    <a:lstStyle/>
                    <a:p>
                      <a:pPr>
                        <a:lnSpc>
                          <a:spcPct val="107000"/>
                        </a:lnSpc>
                        <a:spcAft>
                          <a:spcPts val="800"/>
                        </a:spcAft>
                      </a:pPr>
                      <a:r>
                        <a:rPr lang="es-EC" sz="1200">
                          <a:effectLst/>
                        </a:rPr>
                        <a:t>Presentación solicitud de admisión</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dirty="0">
                          <a:effectLst/>
                        </a:rPr>
                        <a:t>7 de junio</a:t>
                      </a:r>
                      <a:endParaRPr lang="es-EC" sz="17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311291904"/>
                  </a:ext>
                </a:extLst>
              </a:tr>
              <a:tr h="259565">
                <a:tc>
                  <a:txBody>
                    <a:bodyPr/>
                    <a:lstStyle/>
                    <a:p>
                      <a:pPr>
                        <a:lnSpc>
                          <a:spcPct val="107000"/>
                        </a:lnSpc>
                        <a:spcAft>
                          <a:spcPts val="800"/>
                        </a:spcAft>
                      </a:pPr>
                      <a:r>
                        <a:rPr lang="es-EC" sz="1200">
                          <a:effectLst/>
                        </a:rPr>
                        <a:t>Propedéutico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13 </a:t>
                      </a:r>
                      <a:r>
                        <a:rPr lang="es-EC" sz="1200" dirty="0">
                          <a:effectLst/>
                        </a:rPr>
                        <a:t>de junio </a:t>
                      </a:r>
                      <a:r>
                        <a:rPr lang="es-EC" sz="1200">
                          <a:effectLst/>
                        </a:rPr>
                        <a:t>al 11 </a:t>
                      </a:r>
                      <a:r>
                        <a:rPr lang="es-EC" sz="1200" dirty="0">
                          <a:effectLst/>
                        </a:rPr>
                        <a:t>de julio</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4157867239"/>
                  </a:ext>
                </a:extLst>
              </a:tr>
              <a:tr h="259565">
                <a:tc>
                  <a:txBody>
                    <a:bodyPr/>
                    <a:lstStyle/>
                    <a:p>
                      <a:pPr>
                        <a:lnSpc>
                          <a:spcPct val="107000"/>
                        </a:lnSpc>
                        <a:spcAft>
                          <a:spcPts val="800"/>
                        </a:spcAft>
                      </a:pPr>
                      <a:r>
                        <a:rPr lang="es-EC" sz="1200">
                          <a:effectLst/>
                        </a:rPr>
                        <a:t>Presentación solicitud beca y/o DC</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28 de junio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4062396341"/>
                  </a:ext>
                </a:extLst>
              </a:tr>
              <a:tr h="259565">
                <a:tc>
                  <a:txBody>
                    <a:bodyPr/>
                    <a:lstStyle/>
                    <a:p>
                      <a:pPr>
                        <a:lnSpc>
                          <a:spcPct val="107000"/>
                        </a:lnSpc>
                        <a:spcAft>
                          <a:spcPts val="800"/>
                        </a:spcAft>
                      </a:pPr>
                      <a:r>
                        <a:rPr lang="es-EC" sz="1200">
                          <a:effectLst/>
                        </a:rPr>
                        <a:t>Prueba de aptitud académica</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29 de junio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2973274516"/>
                  </a:ext>
                </a:extLst>
              </a:tr>
              <a:tr h="259565">
                <a:tc>
                  <a:txBody>
                    <a:bodyPr/>
                    <a:lstStyle/>
                    <a:p>
                      <a:pPr>
                        <a:lnSpc>
                          <a:spcPct val="107000"/>
                        </a:lnSpc>
                        <a:spcAft>
                          <a:spcPts val="800"/>
                        </a:spcAft>
                      </a:pPr>
                      <a:r>
                        <a:rPr lang="es-EC" sz="1200">
                          <a:effectLst/>
                        </a:rPr>
                        <a:t>Entrevistas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2 al 8 de julio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692841537"/>
                  </a:ext>
                </a:extLst>
              </a:tr>
              <a:tr h="259565">
                <a:tc>
                  <a:txBody>
                    <a:bodyPr/>
                    <a:lstStyle/>
                    <a:p>
                      <a:pPr>
                        <a:lnSpc>
                          <a:spcPct val="107000"/>
                        </a:lnSpc>
                        <a:spcAft>
                          <a:spcPts val="800"/>
                        </a:spcAft>
                      </a:pPr>
                      <a:r>
                        <a:rPr lang="es-EC" sz="1200">
                          <a:effectLst/>
                        </a:rPr>
                        <a:t>Selección de postulantes (FLAX)</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9 al 11 de julio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336551501"/>
                  </a:ext>
                </a:extLst>
              </a:tr>
              <a:tr h="259565">
                <a:tc>
                  <a:txBody>
                    <a:bodyPr/>
                    <a:lstStyle/>
                    <a:p>
                      <a:pPr>
                        <a:lnSpc>
                          <a:spcPct val="107000"/>
                        </a:lnSpc>
                        <a:spcAft>
                          <a:spcPts val="800"/>
                        </a:spcAft>
                      </a:pPr>
                      <a:r>
                        <a:rPr lang="es-EC" sz="1200">
                          <a:effectLst/>
                        </a:rPr>
                        <a:t>Revisión situación socioeconómica postulantes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12 al 16 de julio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4017156162"/>
                  </a:ext>
                </a:extLst>
              </a:tr>
              <a:tr h="259565">
                <a:tc>
                  <a:txBody>
                    <a:bodyPr/>
                    <a:lstStyle/>
                    <a:p>
                      <a:pPr>
                        <a:lnSpc>
                          <a:spcPct val="107000"/>
                        </a:lnSpc>
                        <a:spcAft>
                          <a:spcPts val="800"/>
                        </a:spcAft>
                      </a:pPr>
                      <a:r>
                        <a:rPr lang="es-EC" sz="1200">
                          <a:effectLst/>
                        </a:rPr>
                        <a:t>Comité de Gestión</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17 al 19 de julio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3364729588"/>
                  </a:ext>
                </a:extLst>
              </a:tr>
              <a:tr h="259565">
                <a:tc>
                  <a:txBody>
                    <a:bodyPr/>
                    <a:lstStyle/>
                    <a:p>
                      <a:pPr>
                        <a:lnSpc>
                          <a:spcPct val="107000"/>
                        </a:lnSpc>
                        <a:spcAft>
                          <a:spcPts val="800"/>
                        </a:spcAft>
                      </a:pPr>
                      <a:r>
                        <a:rPr lang="es-EC" sz="1200">
                          <a:effectLst/>
                        </a:rPr>
                        <a:t>Información sobre selección</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Hasta 22 de julio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179092226"/>
                  </a:ext>
                </a:extLst>
              </a:tr>
              <a:tr h="259565">
                <a:tc>
                  <a:txBody>
                    <a:bodyPr/>
                    <a:lstStyle/>
                    <a:p>
                      <a:pPr>
                        <a:lnSpc>
                          <a:spcPct val="107000"/>
                        </a:lnSpc>
                        <a:spcAft>
                          <a:spcPts val="800"/>
                        </a:spcAft>
                      </a:pPr>
                      <a:r>
                        <a:rPr lang="es-EC" sz="1200">
                          <a:effectLst/>
                        </a:rPr>
                        <a:t>Receso de actividades académicas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22 de julio al 9 de agosto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2656098698"/>
                  </a:ext>
                </a:extLst>
              </a:tr>
              <a:tr h="259565">
                <a:tc>
                  <a:txBody>
                    <a:bodyPr/>
                    <a:lstStyle/>
                    <a:p>
                      <a:pPr>
                        <a:lnSpc>
                          <a:spcPct val="107000"/>
                        </a:lnSpc>
                        <a:spcAft>
                          <a:spcPts val="800"/>
                        </a:spcAft>
                      </a:pPr>
                      <a:r>
                        <a:rPr lang="es-EC" sz="1200">
                          <a:effectLst/>
                        </a:rPr>
                        <a:t>Confirmación de aceptación</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16 de agosto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041374847"/>
                  </a:ext>
                </a:extLst>
              </a:tr>
              <a:tr h="259565">
                <a:tc>
                  <a:txBody>
                    <a:bodyPr/>
                    <a:lstStyle/>
                    <a:p>
                      <a:pPr>
                        <a:lnSpc>
                          <a:spcPct val="107000"/>
                        </a:lnSpc>
                        <a:spcAft>
                          <a:spcPts val="800"/>
                        </a:spcAft>
                      </a:pPr>
                      <a:r>
                        <a:rPr lang="es-EC" sz="1200">
                          <a:effectLst/>
                        </a:rPr>
                        <a:t>Matrículas ordinarias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19 de agosto al 4 de octubre</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970084416"/>
                  </a:ext>
                </a:extLst>
              </a:tr>
              <a:tr h="259565">
                <a:tc>
                  <a:txBody>
                    <a:bodyPr/>
                    <a:lstStyle/>
                    <a:p>
                      <a:pPr marL="129540">
                        <a:lnSpc>
                          <a:spcPct val="107000"/>
                        </a:lnSpc>
                        <a:spcAft>
                          <a:spcPts val="800"/>
                        </a:spcAft>
                      </a:pPr>
                      <a:r>
                        <a:rPr lang="es-EC" sz="1200">
                          <a:effectLst/>
                        </a:rPr>
                        <a:t>Matrículas pronto pago (-30% matrícula) </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19 al 30 de agosto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3915272520"/>
                  </a:ext>
                </a:extLst>
              </a:tr>
              <a:tr h="259565">
                <a:tc>
                  <a:txBody>
                    <a:bodyPr/>
                    <a:lstStyle/>
                    <a:p>
                      <a:pPr marL="129540">
                        <a:lnSpc>
                          <a:spcPct val="107000"/>
                        </a:lnSpc>
                        <a:spcAft>
                          <a:spcPts val="800"/>
                        </a:spcAft>
                      </a:pPr>
                      <a:r>
                        <a:rPr lang="es-EC" sz="1200">
                          <a:effectLst/>
                        </a:rPr>
                        <a:t>Matrículas pronto pago (-20% matrícula) </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2 al 13 de septiembre</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658094975"/>
                  </a:ext>
                </a:extLst>
              </a:tr>
              <a:tr h="259565">
                <a:tc>
                  <a:txBody>
                    <a:bodyPr/>
                    <a:lstStyle/>
                    <a:p>
                      <a:pPr>
                        <a:lnSpc>
                          <a:spcPct val="107000"/>
                        </a:lnSpc>
                        <a:spcAft>
                          <a:spcPts val="800"/>
                        </a:spcAft>
                      </a:pPr>
                      <a:r>
                        <a:rPr lang="es-EC" sz="1200">
                          <a:effectLst/>
                        </a:rPr>
                        <a:t>Matrículas extraordinarias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a:effectLst/>
                        </a:rPr>
                        <a:t>Del 7 al 11 de octubre</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1120202229"/>
                  </a:ext>
                </a:extLst>
              </a:tr>
              <a:tr h="259565">
                <a:tc>
                  <a:txBody>
                    <a:bodyPr/>
                    <a:lstStyle/>
                    <a:p>
                      <a:pPr>
                        <a:lnSpc>
                          <a:spcPct val="107000"/>
                        </a:lnSpc>
                        <a:spcAft>
                          <a:spcPts val="800"/>
                        </a:spcAft>
                      </a:pPr>
                      <a:r>
                        <a:rPr lang="es-EC" sz="1200">
                          <a:effectLst/>
                        </a:rPr>
                        <a:t>Inicio de clases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tc>
                  <a:txBody>
                    <a:bodyPr/>
                    <a:lstStyle/>
                    <a:p>
                      <a:pPr algn="ctr">
                        <a:lnSpc>
                          <a:spcPct val="107000"/>
                        </a:lnSpc>
                        <a:spcAft>
                          <a:spcPts val="800"/>
                        </a:spcAft>
                      </a:pPr>
                      <a:r>
                        <a:rPr lang="es-EC" sz="1200" dirty="0">
                          <a:effectLst/>
                        </a:rPr>
                        <a:t>21 de octubre</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2180" marR="82180" marT="0" marB="0" anchor="ctr"/>
                </a:tc>
                <a:extLst>
                  <a:ext uri="{0D108BD9-81ED-4DB2-BD59-A6C34878D82A}">
                    <a16:rowId xmlns:a16="http://schemas.microsoft.com/office/drawing/2014/main" val="3088152755"/>
                  </a:ext>
                </a:extLst>
              </a:tr>
            </a:tbl>
          </a:graphicData>
        </a:graphic>
      </p:graphicFrame>
    </p:spTree>
    <p:extLst>
      <p:ext uri="{BB962C8B-B14F-4D97-AF65-F5344CB8AC3E}">
        <p14:creationId xmlns:p14="http://schemas.microsoft.com/office/powerpoint/2010/main" val="404177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D8EC5-BAEF-1076-F7C3-CF8DC7005E5C}"/>
              </a:ext>
            </a:extLst>
          </p:cNvPr>
          <p:cNvSpPr>
            <a:spLocks noGrp="1"/>
          </p:cNvSpPr>
          <p:nvPr>
            <p:ph type="title"/>
          </p:nvPr>
        </p:nvSpPr>
        <p:spPr/>
        <p:txBody>
          <a:bodyPr/>
          <a:lstStyle/>
          <a:p>
            <a:r>
              <a:rPr lang="es-EC" dirty="0"/>
              <a:t>Objetivos</a:t>
            </a:r>
          </a:p>
        </p:txBody>
      </p:sp>
      <p:graphicFrame>
        <p:nvGraphicFramePr>
          <p:cNvPr id="7" name="Marcador de contenido 2">
            <a:extLst>
              <a:ext uri="{FF2B5EF4-FFF2-40B4-BE49-F238E27FC236}">
                <a16:creationId xmlns:a16="http://schemas.microsoft.com/office/drawing/2014/main" id="{A236561D-15C4-0144-BAB0-52E91B14CC4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23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DECD2D-36F2-30EC-B6DA-74A69505724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b="1">
                <a:effectLst/>
              </a:rPr>
              <a:t>Posicionamiento de los programas para ampliar los márgenes de selección de los perfiles de interés institucional</a:t>
            </a:r>
            <a:endParaRPr lang="en-US" sz="3400"/>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a:extLst>
              <a:ext uri="{FF2B5EF4-FFF2-40B4-BE49-F238E27FC236}">
                <a16:creationId xmlns:a16="http://schemas.microsoft.com/office/drawing/2014/main" id="{7BAA7C0D-7A8B-D240-A9C8-0D1BEB6E0954}"/>
              </a:ext>
            </a:extLst>
          </p:cNvPr>
          <p:cNvPicPr>
            <a:picLocks noChangeAspect="1"/>
          </p:cNvPicPr>
          <p:nvPr/>
        </p:nvPicPr>
        <p:blipFill rotWithShape="1">
          <a:blip r:embed="rId2"/>
          <a:srcRect l="15195" r="6818"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238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8EEE02-0D62-EF91-EF36-41670899A15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Metas de captación de estudiantes</a:t>
            </a:r>
          </a:p>
        </p:txBody>
      </p:sp>
      <p:graphicFrame>
        <p:nvGraphicFramePr>
          <p:cNvPr id="4" name="Marcador de contenido 3">
            <a:extLst>
              <a:ext uri="{FF2B5EF4-FFF2-40B4-BE49-F238E27FC236}">
                <a16:creationId xmlns:a16="http://schemas.microsoft.com/office/drawing/2014/main" id="{49D3A8F7-6764-843D-B70D-D8717EFC85C9}"/>
              </a:ext>
            </a:extLst>
          </p:cNvPr>
          <p:cNvGraphicFramePr>
            <a:graphicFrameLocks noGrp="1"/>
          </p:cNvGraphicFramePr>
          <p:nvPr>
            <p:ph idx="1"/>
            <p:extLst>
              <p:ext uri="{D42A27DB-BD31-4B8C-83A1-F6EECF244321}">
                <p14:modId xmlns:p14="http://schemas.microsoft.com/office/powerpoint/2010/main" val="856736267"/>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2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3B8359-D311-0779-D9BC-D42514FA5DE2}"/>
              </a:ext>
            </a:extLst>
          </p:cNvPr>
          <p:cNvSpPr>
            <a:spLocks noGrp="1"/>
          </p:cNvSpPr>
          <p:nvPr>
            <p:ph type="title"/>
          </p:nvPr>
        </p:nvSpPr>
        <p:spPr>
          <a:xfrm>
            <a:off x="630936" y="502920"/>
            <a:ext cx="3419856" cy="1463040"/>
          </a:xfrm>
        </p:spPr>
        <p:txBody>
          <a:bodyPr vert="horz" lIns="91440" tIns="45720" rIns="91440" bIns="45720" rtlCol="0" anchor="ctr">
            <a:normAutofit fontScale="90000"/>
          </a:bodyPr>
          <a:lstStyle/>
          <a:p>
            <a:r>
              <a:rPr lang="en-US" sz="2600" b="1" kern="1200" dirty="0" err="1">
                <a:solidFill>
                  <a:schemeClr val="tx1"/>
                </a:solidFill>
                <a:latin typeface="+mj-lt"/>
                <a:ea typeface="+mj-ea"/>
                <a:cs typeface="+mj-cs"/>
              </a:rPr>
              <a:t>Proyecciones</a:t>
            </a:r>
            <a:r>
              <a:rPr lang="en-US" sz="2600" b="1" kern="1200" dirty="0">
                <a:solidFill>
                  <a:schemeClr val="tx1"/>
                </a:solidFill>
                <a:latin typeface="+mj-lt"/>
                <a:ea typeface="+mj-ea"/>
                <a:cs typeface="+mj-cs"/>
              </a:rPr>
              <a:t> de </a:t>
            </a:r>
            <a:r>
              <a:rPr lang="en-US" sz="2600" b="1" kern="1200" dirty="0" err="1">
                <a:solidFill>
                  <a:schemeClr val="tx1"/>
                </a:solidFill>
                <a:latin typeface="+mj-lt"/>
                <a:ea typeface="+mj-ea"/>
                <a:cs typeface="+mj-cs"/>
              </a:rPr>
              <a:t>captación</a:t>
            </a:r>
            <a:r>
              <a:rPr lang="en-US" sz="2600" b="1" kern="1200" dirty="0">
                <a:solidFill>
                  <a:schemeClr val="tx1"/>
                </a:solidFill>
                <a:latin typeface="+mj-lt"/>
                <a:ea typeface="+mj-ea"/>
                <a:cs typeface="+mj-cs"/>
              </a:rPr>
              <a:t> de </a:t>
            </a:r>
            <a:r>
              <a:rPr lang="en-US" sz="2600" b="1" kern="1200" dirty="0" err="1">
                <a:solidFill>
                  <a:schemeClr val="tx1"/>
                </a:solidFill>
                <a:latin typeface="+mj-lt"/>
                <a:ea typeface="+mj-ea"/>
                <a:cs typeface="+mj-cs"/>
              </a:rPr>
              <a:t>estudiantes</a:t>
            </a:r>
            <a:r>
              <a:rPr lang="en-US" sz="2600" b="1" kern="1200" dirty="0">
                <a:solidFill>
                  <a:schemeClr val="tx1"/>
                </a:solidFill>
                <a:latin typeface="+mj-lt"/>
                <a:ea typeface="+mj-ea"/>
                <a:cs typeface="+mj-cs"/>
              </a:rPr>
              <a:t> 2024-2026*</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11BD8ED5-DA35-76D0-DF51-57F1FDF3B167}"/>
              </a:ext>
            </a:extLst>
          </p:cNvPr>
          <p:cNvSpPr txBox="1"/>
          <p:nvPr/>
        </p:nvSpPr>
        <p:spPr>
          <a:xfrm>
            <a:off x="4654295" y="502920"/>
            <a:ext cx="6894576" cy="1463040"/>
          </a:xfrm>
          <a:prstGeom prst="rect">
            <a:avLst/>
          </a:prstGeom>
        </p:spPr>
        <p:txBody>
          <a:bodyPr vert="horz" lIns="91440" tIns="45720" rIns="91440" bIns="45720" rtlCol="0" anchor="ctr">
            <a:normAutofit lnSpcReduction="10000"/>
          </a:bodyPr>
          <a:lstStyle/>
          <a:p>
            <a:pPr>
              <a:lnSpc>
                <a:spcPct val="90000"/>
              </a:lnSpc>
              <a:spcAft>
                <a:spcPts val="600"/>
              </a:spcAft>
            </a:pPr>
            <a:r>
              <a:rPr lang="en-US" sz="2200" dirty="0"/>
              <a:t>Total:</a:t>
            </a:r>
          </a:p>
          <a:p>
            <a:pPr>
              <a:lnSpc>
                <a:spcPct val="90000"/>
              </a:lnSpc>
              <a:spcAft>
                <a:spcPts val="600"/>
              </a:spcAft>
            </a:pPr>
            <a:r>
              <a:rPr lang="en-US" sz="2200" dirty="0"/>
              <a:t>	</a:t>
            </a:r>
            <a:r>
              <a:rPr lang="en-US" sz="2200" dirty="0" err="1"/>
              <a:t>Matriculados</a:t>
            </a:r>
            <a:r>
              <a:rPr lang="en-US" sz="2200" dirty="0"/>
              <a:t>: 		260</a:t>
            </a:r>
          </a:p>
          <a:p>
            <a:pPr>
              <a:lnSpc>
                <a:spcPct val="90000"/>
              </a:lnSpc>
              <a:spcAft>
                <a:spcPts val="600"/>
              </a:spcAft>
            </a:pPr>
            <a:r>
              <a:rPr lang="en-US" sz="2200" dirty="0"/>
              <a:t>	</a:t>
            </a:r>
            <a:r>
              <a:rPr lang="en-US" sz="2200" dirty="0" err="1"/>
              <a:t>Postulantes</a:t>
            </a:r>
            <a:r>
              <a:rPr lang="en-US" sz="2200" dirty="0"/>
              <a:t>: 		550</a:t>
            </a:r>
          </a:p>
          <a:p>
            <a:pPr>
              <a:lnSpc>
                <a:spcPct val="90000"/>
              </a:lnSpc>
              <a:spcAft>
                <a:spcPts val="600"/>
              </a:spcAft>
            </a:pPr>
            <a:r>
              <a:rPr lang="en-US" sz="2200" dirty="0"/>
              <a:t>	</a:t>
            </a:r>
            <a:r>
              <a:rPr lang="en-US" sz="2200" dirty="0" err="1"/>
              <a:t>Becarios</a:t>
            </a:r>
            <a:r>
              <a:rPr lang="en-US" sz="2200" dirty="0"/>
              <a:t> </a:t>
            </a:r>
            <a:r>
              <a:rPr lang="en-US" sz="2200" dirty="0" err="1"/>
              <a:t>estipendio</a:t>
            </a:r>
            <a:r>
              <a:rPr lang="en-US" sz="2200" dirty="0"/>
              <a:t>: 	128</a:t>
            </a:r>
          </a:p>
        </p:txBody>
      </p:sp>
      <p:graphicFrame>
        <p:nvGraphicFramePr>
          <p:cNvPr id="6" name="Marcador de contenido 5">
            <a:extLst>
              <a:ext uri="{FF2B5EF4-FFF2-40B4-BE49-F238E27FC236}">
                <a16:creationId xmlns:a16="http://schemas.microsoft.com/office/drawing/2014/main" id="{177D1C37-8CB3-E5AB-A333-B4230BA95604}"/>
              </a:ext>
            </a:extLst>
          </p:cNvPr>
          <p:cNvGraphicFramePr>
            <a:graphicFrameLocks noGrp="1"/>
          </p:cNvGraphicFramePr>
          <p:nvPr>
            <p:ph idx="1"/>
            <p:extLst>
              <p:ext uri="{D42A27DB-BD31-4B8C-83A1-F6EECF244321}">
                <p14:modId xmlns:p14="http://schemas.microsoft.com/office/powerpoint/2010/main" val="1202744540"/>
              </p:ext>
            </p:extLst>
          </p:nvPr>
        </p:nvGraphicFramePr>
        <p:xfrm>
          <a:off x="630936" y="2290936"/>
          <a:ext cx="10917936" cy="395935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046ACC68-90E1-5A40-56AD-1BF158CB716E}"/>
              </a:ext>
            </a:extLst>
          </p:cNvPr>
          <p:cNvSpPr txBox="1"/>
          <p:nvPr/>
        </p:nvSpPr>
        <p:spPr>
          <a:xfrm>
            <a:off x="732091" y="6313654"/>
            <a:ext cx="10715625" cy="523220"/>
          </a:xfrm>
          <a:prstGeom prst="rect">
            <a:avLst/>
          </a:prstGeom>
          <a:noFill/>
        </p:spPr>
        <p:txBody>
          <a:bodyPr wrap="square" rtlCol="0">
            <a:spAutoFit/>
          </a:bodyPr>
          <a:lstStyle/>
          <a:p>
            <a:r>
              <a:rPr lang="es-ES" sz="1400" dirty="0"/>
              <a:t>* Estos datos son proyecciones, que pueden modificarse en función de los resultados efectivos del proceso de selección. El número de becas asignadas dependerá del número de estudiantes admitidos que se matriculen.</a:t>
            </a:r>
            <a:endParaRPr lang="es-EC" dirty="0"/>
          </a:p>
        </p:txBody>
      </p:sp>
    </p:spTree>
    <p:extLst>
      <p:ext uri="{BB962C8B-B14F-4D97-AF65-F5344CB8AC3E}">
        <p14:creationId xmlns:p14="http://schemas.microsoft.com/office/powerpoint/2010/main" val="394518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1C97BE-7519-47DB-6BD1-64D1928B953C}"/>
              </a:ext>
            </a:extLst>
          </p:cNvPr>
          <p:cNvSpPr>
            <a:spLocks noGrp="1"/>
          </p:cNvSpPr>
          <p:nvPr>
            <p:ph type="title"/>
          </p:nvPr>
        </p:nvSpPr>
        <p:spPr>
          <a:xfrm>
            <a:off x="838200" y="556995"/>
            <a:ext cx="10515600" cy="1133693"/>
          </a:xfrm>
        </p:spPr>
        <p:txBody>
          <a:bodyPr>
            <a:normAutofit/>
          </a:bodyPr>
          <a:lstStyle/>
          <a:p>
            <a:r>
              <a:rPr lang="es-EC" sz="3600"/>
              <a:t>Mecanismos de apoyo para la captación de estudiantes</a:t>
            </a:r>
          </a:p>
        </p:txBody>
      </p:sp>
      <p:graphicFrame>
        <p:nvGraphicFramePr>
          <p:cNvPr id="23" name="Marcador de contenido 2">
            <a:extLst>
              <a:ext uri="{FF2B5EF4-FFF2-40B4-BE49-F238E27FC236}">
                <a16:creationId xmlns:a16="http://schemas.microsoft.com/office/drawing/2014/main" id="{BA8114BC-059D-2891-2D74-339948BFACDD}"/>
              </a:ext>
            </a:extLst>
          </p:cNvPr>
          <p:cNvGraphicFramePr>
            <a:graphicFrameLocks noGrp="1"/>
          </p:cNvGraphicFramePr>
          <p:nvPr>
            <p:ph idx="1"/>
            <p:extLst>
              <p:ext uri="{D42A27DB-BD31-4B8C-83A1-F6EECF244321}">
                <p14:modId xmlns:p14="http://schemas.microsoft.com/office/powerpoint/2010/main" val="1067489284"/>
              </p:ext>
            </p:extLst>
          </p:nvPr>
        </p:nvGraphicFramePr>
        <p:xfrm>
          <a:off x="381000" y="1825624"/>
          <a:ext cx="1149350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48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DECD2D-36F2-30EC-B6DA-74A69505724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800" b="1">
                <a:effectLst/>
              </a:rPr>
              <a:t>Fortalecimiento de la política de becas</a:t>
            </a:r>
            <a:endParaRPr lang="en-US" sz="3800"/>
          </a:p>
        </p:txBody>
      </p:sp>
      <p:sp>
        <p:nvSpPr>
          <p:cNvPr id="3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descr="Persona leyendo un libro">
            <a:extLst>
              <a:ext uri="{FF2B5EF4-FFF2-40B4-BE49-F238E27FC236}">
                <a16:creationId xmlns:a16="http://schemas.microsoft.com/office/drawing/2014/main" id="{7BAA7C0D-7A8B-D240-A9C8-0D1BEB6E0954}"/>
              </a:ext>
            </a:extLst>
          </p:cNvPr>
          <p:cNvPicPr>
            <a:picLocks noChangeAspect="1"/>
          </p:cNvPicPr>
          <p:nvPr/>
        </p:nvPicPr>
        <p:blipFill rotWithShape="1">
          <a:blip r:embed="rId2">
            <a:extLst>
              <a:ext uri="{28A0092B-C50C-407E-A947-70E740481C1C}">
                <a14:useLocalDpi xmlns:a14="http://schemas.microsoft.com/office/drawing/2010/main" val="0"/>
              </a:ext>
            </a:extLst>
          </a:blip>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7950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27F5CD3-AEA4-6CDC-2DC5-698B4696744A}"/>
              </a:ext>
            </a:extLst>
          </p:cNvPr>
          <p:cNvGraphicFramePr>
            <a:graphicFrameLocks noGrp="1"/>
          </p:cNvGraphicFramePr>
          <p:nvPr>
            <p:extLst>
              <p:ext uri="{D42A27DB-BD31-4B8C-83A1-F6EECF244321}">
                <p14:modId xmlns:p14="http://schemas.microsoft.com/office/powerpoint/2010/main" val="1938295156"/>
              </p:ext>
            </p:extLst>
          </p:nvPr>
        </p:nvGraphicFramePr>
        <p:xfrm>
          <a:off x="643467" y="200024"/>
          <a:ext cx="10905070" cy="6483293"/>
        </p:xfrm>
        <a:graphic>
          <a:graphicData uri="http://schemas.openxmlformats.org/drawingml/2006/table">
            <a:tbl>
              <a:tblPr firstRow="1" firstCol="1" bandRow="1">
                <a:noFill/>
                <a:tableStyleId>{5C22544A-7EE6-4342-B048-85BDC9FD1C3A}</a:tableStyleId>
              </a:tblPr>
              <a:tblGrid>
                <a:gridCol w="2120849">
                  <a:extLst>
                    <a:ext uri="{9D8B030D-6E8A-4147-A177-3AD203B41FA5}">
                      <a16:colId xmlns:a16="http://schemas.microsoft.com/office/drawing/2014/main" val="250574475"/>
                    </a:ext>
                  </a:extLst>
                </a:gridCol>
                <a:gridCol w="990552">
                  <a:extLst>
                    <a:ext uri="{9D8B030D-6E8A-4147-A177-3AD203B41FA5}">
                      <a16:colId xmlns:a16="http://schemas.microsoft.com/office/drawing/2014/main" val="1062654216"/>
                    </a:ext>
                  </a:extLst>
                </a:gridCol>
                <a:gridCol w="1321741">
                  <a:extLst>
                    <a:ext uri="{9D8B030D-6E8A-4147-A177-3AD203B41FA5}">
                      <a16:colId xmlns:a16="http://schemas.microsoft.com/office/drawing/2014/main" val="2677896961"/>
                    </a:ext>
                  </a:extLst>
                </a:gridCol>
                <a:gridCol w="3463836">
                  <a:extLst>
                    <a:ext uri="{9D8B030D-6E8A-4147-A177-3AD203B41FA5}">
                      <a16:colId xmlns:a16="http://schemas.microsoft.com/office/drawing/2014/main" val="284968387"/>
                    </a:ext>
                  </a:extLst>
                </a:gridCol>
                <a:gridCol w="1526834">
                  <a:extLst>
                    <a:ext uri="{9D8B030D-6E8A-4147-A177-3AD203B41FA5}">
                      <a16:colId xmlns:a16="http://schemas.microsoft.com/office/drawing/2014/main" val="1847498940"/>
                    </a:ext>
                  </a:extLst>
                </a:gridCol>
                <a:gridCol w="1481258">
                  <a:extLst>
                    <a:ext uri="{9D8B030D-6E8A-4147-A177-3AD203B41FA5}">
                      <a16:colId xmlns:a16="http://schemas.microsoft.com/office/drawing/2014/main" val="2368492399"/>
                    </a:ext>
                  </a:extLst>
                </a:gridCol>
              </a:tblGrid>
              <a:tr h="402931">
                <a:tc gridSpan="6">
                  <a:txBody>
                    <a:bodyPr/>
                    <a:lstStyle/>
                    <a:p>
                      <a:pPr algn="ctr">
                        <a:lnSpc>
                          <a:spcPct val="107000"/>
                        </a:lnSpc>
                        <a:spcAft>
                          <a:spcPts val="800"/>
                        </a:spcAft>
                      </a:pPr>
                      <a:r>
                        <a:rPr lang="es-EC" sz="1400" b="1" cap="none" spc="0" dirty="0">
                          <a:solidFill>
                            <a:schemeClr val="bg1"/>
                          </a:solidFill>
                          <a:effectLst/>
                        </a:rPr>
                        <a:t>CARACTERÍSTICAS DE LAS BECAS PARA MAESTRÍAS</a:t>
                      </a:r>
                      <a:endParaRPr lang="es-EC" sz="14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65598" marB="65598"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00519345"/>
                  </a:ext>
                </a:extLst>
              </a:tr>
              <a:tr h="516809">
                <a:tc>
                  <a:txBody>
                    <a:bodyPr/>
                    <a:lstStyle/>
                    <a:p>
                      <a:pPr algn="ctr">
                        <a:lnSpc>
                          <a:spcPct val="107000"/>
                        </a:lnSpc>
                        <a:spcAft>
                          <a:spcPts val="800"/>
                        </a:spcAft>
                      </a:pPr>
                      <a:r>
                        <a:rPr lang="es-EC" sz="1100" b="1" cap="none" spc="0">
                          <a:solidFill>
                            <a:schemeClr val="tx1"/>
                          </a:solidFill>
                          <a:effectLst/>
                        </a:rPr>
                        <a:t>Becas</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b="1" cap="none" spc="0" dirty="0">
                          <a:solidFill>
                            <a:schemeClr val="tx1"/>
                          </a:solidFill>
                          <a:effectLst/>
                        </a:rPr>
                        <a:t>Tipos de becas</a:t>
                      </a:r>
                      <a:endParaRPr lang="es-EC"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b="1" cap="none" spc="0" dirty="0">
                          <a:solidFill>
                            <a:schemeClr val="tx1"/>
                          </a:solidFill>
                          <a:effectLst/>
                        </a:rPr>
                        <a:t>Asistencia financiera</a:t>
                      </a:r>
                      <a:endParaRPr lang="es-EC"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b="1" cap="none" spc="0" dirty="0">
                          <a:solidFill>
                            <a:schemeClr val="tx1"/>
                          </a:solidFill>
                          <a:effectLst/>
                        </a:rPr>
                        <a:t>Cupos</a:t>
                      </a:r>
                      <a:endParaRPr lang="es-EC"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b="1" cap="none" spc="0" dirty="0">
                          <a:solidFill>
                            <a:schemeClr val="tx1"/>
                          </a:solidFill>
                          <a:effectLst/>
                        </a:rPr>
                        <a:t>Obligaciones de apoyo</a:t>
                      </a:r>
                      <a:endParaRPr lang="es-EC"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b="1" cap="none" spc="0" dirty="0">
                          <a:solidFill>
                            <a:schemeClr val="tx1"/>
                          </a:solidFill>
                          <a:effectLst/>
                        </a:rPr>
                        <a:t>Obligaciones académicas</a:t>
                      </a:r>
                      <a:endParaRPr lang="es-EC"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905137312"/>
                  </a:ext>
                </a:extLst>
              </a:tr>
              <a:tr h="349133">
                <a:tc>
                  <a:txBody>
                    <a:bodyPr/>
                    <a:lstStyle/>
                    <a:p>
                      <a:pPr>
                        <a:lnSpc>
                          <a:spcPct val="107000"/>
                        </a:lnSpc>
                        <a:spcAft>
                          <a:spcPts val="800"/>
                        </a:spcAft>
                      </a:pPr>
                      <a:r>
                        <a:rPr lang="es-EC" sz="1100" b="1" cap="none" spc="0">
                          <a:solidFill>
                            <a:schemeClr val="tx1"/>
                          </a:solidFill>
                          <a:effectLst/>
                        </a:rPr>
                        <a:t>Excelencia para investigación</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a:solidFill>
                            <a:schemeClr val="tx1"/>
                          </a:solidFill>
                          <a:effectLst/>
                        </a:rPr>
                        <a:t>Estipendio</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100%</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a:solidFill>
                            <a:schemeClr val="tx1"/>
                          </a:solidFill>
                          <a:effectLst/>
                        </a:rPr>
                        <a:t>1 beca por cada profesor/a titular</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Asistentes investigación</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Promedio de 8/10</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10730654"/>
                  </a:ext>
                </a:extLst>
              </a:tr>
              <a:tr h="731096">
                <a:tc>
                  <a:txBody>
                    <a:bodyPr/>
                    <a:lstStyle/>
                    <a:p>
                      <a:pPr>
                        <a:lnSpc>
                          <a:spcPct val="107000"/>
                        </a:lnSpc>
                        <a:spcAft>
                          <a:spcPts val="800"/>
                        </a:spcAft>
                      </a:pPr>
                      <a:r>
                        <a:rPr lang="es-EC" sz="1100" b="1" cap="none" spc="0">
                          <a:solidFill>
                            <a:schemeClr val="tx1"/>
                          </a:solidFill>
                          <a:effectLst/>
                        </a:rPr>
                        <a:t>Grupos históricamente excluidos o con discapacidad</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s-EC" sz="1100" cap="none" spc="0">
                          <a:solidFill>
                            <a:schemeClr val="tx1"/>
                          </a:solidFill>
                          <a:effectLst/>
                        </a:rPr>
                        <a:t>Estipendio</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dirty="0">
                          <a:solidFill>
                            <a:schemeClr val="accent2"/>
                          </a:solidFill>
                          <a:effectLst/>
                        </a:rPr>
                        <a:t>100%</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rowSpan="2">
                  <a:txBody>
                    <a:bodyPr/>
                    <a:lstStyle/>
                    <a:p>
                      <a:pPr>
                        <a:lnSpc>
                          <a:spcPct val="107000"/>
                        </a:lnSpc>
                        <a:spcAft>
                          <a:spcPts val="800"/>
                        </a:spcAft>
                      </a:pPr>
                      <a:r>
                        <a:rPr lang="es-EC" sz="1100" cap="none" spc="0" dirty="0">
                          <a:solidFill>
                            <a:schemeClr val="tx1"/>
                          </a:solidFill>
                          <a:effectLst/>
                        </a:rPr>
                        <a:t>Hasta el 50% de la proyección de matriculados y descontando las becas de excelencia</a:t>
                      </a:r>
                      <a:endParaRPr lang="es-EC"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Aft>
                          <a:spcPts val="800"/>
                        </a:spcAft>
                      </a:pPr>
                      <a:r>
                        <a:rPr lang="es-EC" sz="1100" cap="none" spc="0" dirty="0">
                          <a:solidFill>
                            <a:schemeClr val="accent2"/>
                          </a:solidFill>
                          <a:effectLst/>
                        </a:rPr>
                        <a:t>6 meses en proyectos de vinculación o actividades académicas</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Aprobar todos los cursos</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4063156403"/>
                  </a:ext>
                </a:extLst>
              </a:tr>
              <a:tr h="349133">
                <a:tc>
                  <a:txBody>
                    <a:bodyPr/>
                    <a:lstStyle/>
                    <a:p>
                      <a:pPr>
                        <a:lnSpc>
                          <a:spcPct val="107000"/>
                        </a:lnSpc>
                        <a:spcAft>
                          <a:spcPts val="800"/>
                        </a:spcAft>
                      </a:pPr>
                      <a:r>
                        <a:rPr lang="es-EC" sz="1100" b="1" cap="none" spc="0">
                          <a:solidFill>
                            <a:schemeClr val="tx1"/>
                          </a:solidFill>
                          <a:effectLst/>
                        </a:rPr>
                        <a:t>Estudios</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a:solidFill>
                            <a:schemeClr val="tx1"/>
                          </a:solidFill>
                          <a:effectLst/>
                        </a:rPr>
                        <a:t>Estipendio</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50%</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vMerge="1">
                  <a:txBody>
                    <a:bodyPr/>
                    <a:lstStyle/>
                    <a:p>
                      <a:endParaRPr lang="es-EC"/>
                    </a:p>
                  </a:txBody>
                  <a:tcPr/>
                </a:tc>
                <a:tc>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Promedio de 8/10</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84201770"/>
                  </a:ext>
                </a:extLst>
              </a:tr>
              <a:tr h="540115">
                <a:tc rowSpan="2">
                  <a:txBody>
                    <a:bodyPr/>
                    <a:lstStyle/>
                    <a:p>
                      <a:pPr>
                        <a:lnSpc>
                          <a:spcPct val="107000"/>
                        </a:lnSpc>
                        <a:spcAft>
                          <a:spcPts val="800"/>
                        </a:spcAft>
                      </a:pPr>
                      <a:r>
                        <a:rPr lang="es-EC" sz="1100" b="1" cap="none" spc="0">
                          <a:solidFill>
                            <a:schemeClr val="tx1"/>
                          </a:solidFill>
                          <a:effectLst/>
                        </a:rPr>
                        <a:t>Asistencia financiera en colegiatura</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rowSpan="2">
                  <a:txBody>
                    <a:bodyPr/>
                    <a:lstStyle/>
                    <a:p>
                      <a:pPr>
                        <a:lnSpc>
                          <a:spcPct val="107000"/>
                        </a:lnSpc>
                        <a:spcAft>
                          <a:spcPts val="800"/>
                        </a:spcAft>
                      </a:pPr>
                      <a:r>
                        <a:rPr lang="es-EC" sz="1100" cap="none" spc="0">
                          <a:solidFill>
                            <a:schemeClr val="tx1"/>
                          </a:solidFill>
                          <a:effectLst/>
                        </a:rPr>
                        <a:t>Asistencia financiera</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dirty="0">
                          <a:solidFill>
                            <a:schemeClr val="tx1"/>
                          </a:solidFill>
                          <a:effectLst/>
                        </a:rPr>
                        <a:t>60%</a:t>
                      </a:r>
                      <a:endParaRPr lang="es-EC"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EC" sz="1100" cap="none" spc="0" dirty="0">
                          <a:solidFill>
                            <a:schemeClr val="tx1"/>
                          </a:solidFill>
                          <a:effectLst/>
                        </a:rPr>
                        <a:t>Promedio de cada maestría híbrida conforme estudio socioeconómico</a:t>
                      </a:r>
                      <a:endParaRPr lang="es-EC"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rowSpan="2">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rowSpan="2">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160044562"/>
                  </a:ext>
                </a:extLst>
              </a:tr>
              <a:tr h="515254">
                <a:tc vMerge="1">
                  <a:txBody>
                    <a:bodyPr/>
                    <a:lstStyle/>
                    <a:p>
                      <a:pPr>
                        <a:lnSpc>
                          <a:spcPct val="107000"/>
                        </a:lnSpc>
                        <a:spcAft>
                          <a:spcPts val="800"/>
                        </a:spcAft>
                      </a:pPr>
                      <a:endParaRPr lang="es-EC" sz="9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82" marR="34273" marT="38169" marB="68546"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tc vMerge="1">
                  <a:txBody>
                    <a:bodyPr/>
                    <a:lstStyle/>
                    <a:p>
                      <a:pPr>
                        <a:lnSpc>
                          <a:spcPct val="107000"/>
                        </a:lnSpc>
                        <a:spcAft>
                          <a:spcPts val="800"/>
                        </a:spcAft>
                      </a:pPr>
                      <a:endParaRPr lang="es-EC"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82" marR="34273" marT="38169" marB="68546"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45918" marR="32799" marT="36527" marB="65598"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tc>
                  <a:txBody>
                    <a:bodyPr/>
                    <a:lstStyle/>
                    <a:p>
                      <a:pPr>
                        <a:lnSpc>
                          <a:spcPct val="107000"/>
                        </a:lnSpc>
                        <a:spcAft>
                          <a:spcPts val="800"/>
                        </a:spcAft>
                      </a:pPr>
                      <a:r>
                        <a:rPr lang="es-EC"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Descuento general para maestría virtual con trayectoria profesional: Economía y GE de MIPYMES</a:t>
                      </a:r>
                    </a:p>
                  </a:txBody>
                  <a:tcPr marL="45918" marR="32799" marT="36527" marB="65598"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tc vMerge="1">
                  <a:txBody>
                    <a:bodyPr/>
                    <a:lstStyle/>
                    <a:p>
                      <a:pPr algn="ctr">
                        <a:lnSpc>
                          <a:spcPct val="107000"/>
                        </a:lnSpc>
                        <a:spcAft>
                          <a:spcPts val="800"/>
                        </a:spcAft>
                      </a:pPr>
                      <a:endParaRPr lang="es-EC" sz="9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82" marR="34273" marT="38169" marB="68546"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tc vMerge="1">
                  <a:txBody>
                    <a:bodyPr/>
                    <a:lstStyle/>
                    <a:p>
                      <a:pPr algn="ctr">
                        <a:lnSpc>
                          <a:spcPct val="107000"/>
                        </a:lnSpc>
                        <a:spcAft>
                          <a:spcPts val="800"/>
                        </a:spcAft>
                      </a:pPr>
                      <a:endParaRPr lang="es-EC" sz="9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82" marR="34273" marT="38169" marB="68546"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lnB>
                    <a:noFill/>
                  </a:tcPr>
                </a:tc>
                <a:extLst>
                  <a:ext uri="{0D108BD9-81ED-4DB2-BD59-A6C34878D82A}">
                    <a16:rowId xmlns:a16="http://schemas.microsoft.com/office/drawing/2014/main" val="4249505999"/>
                  </a:ext>
                </a:extLst>
              </a:tr>
              <a:tr h="731096">
                <a:tc>
                  <a:txBody>
                    <a:bodyPr/>
                    <a:lstStyle/>
                    <a:p>
                      <a:pPr>
                        <a:lnSpc>
                          <a:spcPct val="107000"/>
                        </a:lnSpc>
                        <a:spcAft>
                          <a:spcPts val="800"/>
                        </a:spcAft>
                      </a:pPr>
                      <a:r>
                        <a:rPr lang="es-EC" sz="1100" b="1" cap="none" spc="0" dirty="0">
                          <a:solidFill>
                            <a:schemeClr val="accent2"/>
                          </a:solidFill>
                          <a:effectLst/>
                        </a:rPr>
                        <a:t>Asistencia financiera para grupos de una misma institución</a:t>
                      </a:r>
                      <a:endParaRPr lang="es-EC" sz="1100" b="1"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a:solidFill>
                            <a:schemeClr val="accent2"/>
                          </a:solidFill>
                          <a:effectLst/>
                        </a:rPr>
                        <a:t>Asistencia financiera</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dirty="0">
                          <a:solidFill>
                            <a:schemeClr val="accent2"/>
                          </a:solidFill>
                          <a:effectLst/>
                        </a:rPr>
                        <a:t>10% + descuento por evaluación socioeconómica</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dirty="0">
                          <a:solidFill>
                            <a:schemeClr val="accent2"/>
                          </a:solidFill>
                          <a:effectLst/>
                        </a:rPr>
                        <a:t>Grupos de al menos 5 estudiantes de una misma institución que se matriculen</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tx1"/>
                          </a:solidFill>
                          <a:effectLst/>
                        </a:rPr>
                        <a:t>Aprobar todos los cursos</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08705704"/>
                  </a:ext>
                </a:extLst>
              </a:tr>
              <a:tr h="540115">
                <a:tc>
                  <a:txBody>
                    <a:bodyPr/>
                    <a:lstStyle/>
                    <a:p>
                      <a:pPr>
                        <a:lnSpc>
                          <a:spcPct val="107000"/>
                        </a:lnSpc>
                        <a:spcAft>
                          <a:spcPts val="800"/>
                        </a:spcAft>
                      </a:pPr>
                      <a:r>
                        <a:rPr lang="es-EC" sz="1100" b="1" cap="none" spc="0">
                          <a:solidFill>
                            <a:schemeClr val="tx1"/>
                          </a:solidFill>
                          <a:effectLst/>
                        </a:rPr>
                        <a:t>Tesis</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s-EC" sz="1100" cap="none" spc="0">
                          <a:solidFill>
                            <a:schemeClr val="tx1"/>
                          </a:solidFill>
                          <a:effectLst/>
                        </a:rPr>
                        <a:t>Asistencia financiera</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$ 1.000 por beca</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s-EC" sz="1100" cap="none" spc="0" dirty="0">
                          <a:solidFill>
                            <a:schemeClr val="tx1"/>
                          </a:solidFill>
                          <a:effectLst/>
                        </a:rPr>
                        <a:t>Hasta 70 becas de tesis</a:t>
                      </a:r>
                      <a:endParaRPr lang="es-EC"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Terminar la tesis en 22 meses</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55233416"/>
                  </a:ext>
                </a:extLst>
              </a:tr>
              <a:tr h="540115">
                <a:tc>
                  <a:txBody>
                    <a:bodyPr/>
                    <a:lstStyle/>
                    <a:p>
                      <a:pPr>
                        <a:lnSpc>
                          <a:spcPct val="107000"/>
                        </a:lnSpc>
                        <a:spcAft>
                          <a:spcPts val="800"/>
                        </a:spcAft>
                      </a:pPr>
                      <a:r>
                        <a:rPr lang="es-EC" sz="1100" b="1" cap="none" spc="0">
                          <a:solidFill>
                            <a:schemeClr val="accent2"/>
                          </a:solidFill>
                          <a:effectLst/>
                        </a:rPr>
                        <a:t>Estancias presenciales</a:t>
                      </a:r>
                      <a:endParaRPr lang="es-EC" sz="1100" b="1"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a:solidFill>
                            <a:schemeClr val="accent2"/>
                          </a:solidFill>
                          <a:effectLst/>
                        </a:rPr>
                        <a:t>Asistencia financiera</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accent2"/>
                          </a:solidFill>
                          <a:effectLst/>
                        </a:rPr>
                        <a:t>Hasta $ 1.500 por beca</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s-EC" sz="1100" cap="none" spc="0" dirty="0">
                          <a:solidFill>
                            <a:schemeClr val="accent2"/>
                          </a:solidFill>
                          <a:effectLst/>
                        </a:rPr>
                        <a:t>Estudiantes no residentes en Quito que asisten en modalidad virtual y se trasladan para realizar la estancia</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accent2"/>
                          </a:solidFill>
                          <a:effectLst/>
                        </a:rPr>
                        <a:t>-</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s-EC" sz="1100" cap="none" spc="0">
                          <a:solidFill>
                            <a:schemeClr val="accent2"/>
                          </a:solidFill>
                          <a:effectLst/>
                        </a:rPr>
                        <a:t>Asistencia presencial de 3 a 8 semanas</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15368430"/>
                  </a:ext>
                </a:extLst>
              </a:tr>
              <a:tr h="540115">
                <a:tc>
                  <a:txBody>
                    <a:bodyPr/>
                    <a:lstStyle/>
                    <a:p>
                      <a:pPr>
                        <a:lnSpc>
                          <a:spcPct val="107000"/>
                        </a:lnSpc>
                        <a:spcAft>
                          <a:spcPts val="800"/>
                        </a:spcAft>
                      </a:pPr>
                      <a:r>
                        <a:rPr lang="es-EC" sz="1100" b="1" cap="none" spc="0">
                          <a:solidFill>
                            <a:schemeClr val="tx1"/>
                          </a:solidFill>
                          <a:effectLst/>
                        </a:rPr>
                        <a:t>Movilización</a:t>
                      </a:r>
                      <a:endParaRPr lang="es-EC"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s-EC" sz="1100" cap="none" spc="0">
                          <a:solidFill>
                            <a:schemeClr val="tx1"/>
                          </a:solidFill>
                          <a:effectLst/>
                        </a:rPr>
                        <a:t>Asistencia financiera</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$ 500 por única vez</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s-EC" sz="1100" cap="none" spc="0">
                          <a:solidFill>
                            <a:schemeClr val="tx1"/>
                          </a:solidFill>
                          <a:effectLst/>
                        </a:rPr>
                        <a:t>Estudiantes no residentes en Quito que se trasladan para cursar sus estudios presencialmente</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07000"/>
                        </a:lnSpc>
                        <a:spcAft>
                          <a:spcPts val="800"/>
                        </a:spcAft>
                      </a:pPr>
                      <a:r>
                        <a:rPr lang="es-EC" sz="1100" cap="none" spc="0">
                          <a:solidFill>
                            <a:schemeClr val="tx1"/>
                          </a:solidFill>
                          <a:effectLst/>
                        </a:rPr>
                        <a:t>Asistencia presencial a los cursos</a:t>
                      </a:r>
                      <a:endParaRPr lang="es-EC"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110445446"/>
                  </a:ext>
                </a:extLst>
              </a:tr>
              <a:tr h="540115">
                <a:tc>
                  <a:txBody>
                    <a:bodyPr/>
                    <a:lstStyle/>
                    <a:p>
                      <a:pPr>
                        <a:lnSpc>
                          <a:spcPct val="107000"/>
                        </a:lnSpc>
                        <a:spcAft>
                          <a:spcPts val="800"/>
                        </a:spcAft>
                      </a:pPr>
                      <a:r>
                        <a:rPr lang="es-EC" sz="1100" b="1" cap="none" spc="0">
                          <a:solidFill>
                            <a:schemeClr val="accent2"/>
                          </a:solidFill>
                          <a:effectLst/>
                        </a:rPr>
                        <a:t>Seguro médico</a:t>
                      </a:r>
                      <a:endParaRPr lang="es-EC" sz="1100" b="1"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07000"/>
                        </a:lnSpc>
                        <a:spcAft>
                          <a:spcPts val="800"/>
                        </a:spcAft>
                      </a:pPr>
                      <a:r>
                        <a:rPr lang="es-EC" sz="1100" cap="none" spc="0">
                          <a:solidFill>
                            <a:schemeClr val="accent2"/>
                          </a:solidFill>
                          <a:effectLst/>
                        </a:rPr>
                        <a:t>Asistencia financiera</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s-EC" sz="1100" cap="none" spc="0">
                          <a:solidFill>
                            <a:schemeClr val="accent2"/>
                          </a:solidFill>
                          <a:effectLst/>
                        </a:rPr>
                        <a:t>$ 21 mensuales por becario/a</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es-EC" sz="1100" cap="none" spc="0">
                          <a:solidFill>
                            <a:schemeClr val="accent2"/>
                          </a:solidFill>
                          <a:effectLst/>
                        </a:rPr>
                        <a:t>Estudiantes becarios/as </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s-EC" sz="1100" cap="none" spc="0">
                          <a:solidFill>
                            <a:schemeClr val="accent2"/>
                          </a:solidFill>
                          <a:effectLst/>
                        </a:rPr>
                        <a:t>-</a:t>
                      </a:r>
                      <a:endParaRPr lang="es-EC" sz="11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s-EC" sz="1100" cap="none" spc="0" dirty="0">
                          <a:solidFill>
                            <a:schemeClr val="accent2"/>
                          </a:solidFill>
                          <a:effectLst/>
                        </a:rPr>
                        <a:t>-</a:t>
                      </a:r>
                      <a:endParaRPr lang="es-EC" sz="11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18" marR="32799" marT="36527" marB="65598"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6159618"/>
                  </a:ext>
                </a:extLst>
              </a:tr>
            </a:tbl>
          </a:graphicData>
        </a:graphic>
      </p:graphicFrame>
    </p:spTree>
    <p:extLst>
      <p:ext uri="{BB962C8B-B14F-4D97-AF65-F5344CB8AC3E}">
        <p14:creationId xmlns:p14="http://schemas.microsoft.com/office/powerpoint/2010/main" val="106511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3B9D12-99B8-9731-052F-163A28E42F98}"/>
              </a:ext>
            </a:extLst>
          </p:cNvPr>
          <p:cNvGraphicFramePr>
            <a:graphicFrameLocks noGrp="1"/>
          </p:cNvGraphicFramePr>
          <p:nvPr>
            <p:extLst>
              <p:ext uri="{D42A27DB-BD31-4B8C-83A1-F6EECF244321}">
                <p14:modId xmlns:p14="http://schemas.microsoft.com/office/powerpoint/2010/main" val="3268104680"/>
              </p:ext>
            </p:extLst>
          </p:nvPr>
        </p:nvGraphicFramePr>
        <p:xfrm>
          <a:off x="643467" y="1031090"/>
          <a:ext cx="10905067" cy="4931560"/>
        </p:xfrm>
        <a:graphic>
          <a:graphicData uri="http://schemas.openxmlformats.org/drawingml/2006/table">
            <a:tbl>
              <a:tblPr firstRow="1" firstCol="1" bandRow="1">
                <a:solidFill>
                  <a:schemeClr val="bg1">
                    <a:lumMod val="95000"/>
                  </a:schemeClr>
                </a:solidFill>
                <a:tableStyleId>{5C22544A-7EE6-4342-B048-85BDC9FD1C3A}</a:tableStyleId>
              </a:tblPr>
              <a:tblGrid>
                <a:gridCol w="3497811">
                  <a:extLst>
                    <a:ext uri="{9D8B030D-6E8A-4147-A177-3AD203B41FA5}">
                      <a16:colId xmlns:a16="http://schemas.microsoft.com/office/drawing/2014/main" val="3710106783"/>
                    </a:ext>
                  </a:extLst>
                </a:gridCol>
                <a:gridCol w="2923435">
                  <a:extLst>
                    <a:ext uri="{9D8B030D-6E8A-4147-A177-3AD203B41FA5}">
                      <a16:colId xmlns:a16="http://schemas.microsoft.com/office/drawing/2014/main" val="1203430797"/>
                    </a:ext>
                  </a:extLst>
                </a:gridCol>
                <a:gridCol w="4483821">
                  <a:extLst>
                    <a:ext uri="{9D8B030D-6E8A-4147-A177-3AD203B41FA5}">
                      <a16:colId xmlns:a16="http://schemas.microsoft.com/office/drawing/2014/main" val="706829317"/>
                    </a:ext>
                  </a:extLst>
                </a:gridCol>
              </a:tblGrid>
              <a:tr h="566485">
                <a:tc gridSpan="3">
                  <a:txBody>
                    <a:bodyPr/>
                    <a:lstStyle/>
                    <a:p>
                      <a:pPr algn="ctr">
                        <a:lnSpc>
                          <a:spcPct val="107000"/>
                        </a:lnSpc>
                        <a:spcAft>
                          <a:spcPts val="800"/>
                        </a:spcAft>
                      </a:pPr>
                      <a:r>
                        <a:rPr lang="es-EC" sz="1800" b="1" cap="none" spc="0" dirty="0">
                          <a:solidFill>
                            <a:schemeClr val="bg1"/>
                          </a:solidFill>
                          <a:effectLst/>
                        </a:rPr>
                        <a:t>OTROS BENEFICIOS PARA ESTUDIANTES DE MAESTRÍA</a:t>
                      </a:r>
                      <a:endParaRPr lang="es-EC" sz="18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tx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05821324"/>
                  </a:ext>
                </a:extLst>
              </a:tr>
              <a:tr h="532853">
                <a:tc>
                  <a:txBody>
                    <a:bodyPr/>
                    <a:lstStyle/>
                    <a:p>
                      <a:pPr algn="ctr">
                        <a:lnSpc>
                          <a:spcPct val="107000"/>
                        </a:lnSpc>
                        <a:spcAft>
                          <a:spcPts val="800"/>
                        </a:spcAft>
                      </a:pPr>
                      <a:r>
                        <a:rPr lang="es-EC" sz="1600" b="1" cap="none" spc="0">
                          <a:solidFill>
                            <a:schemeClr val="tx1"/>
                          </a:solidFill>
                          <a:effectLst/>
                        </a:rPr>
                        <a:t>Beneficios</a:t>
                      </a:r>
                      <a:endParaRPr lang="es-EC"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ap="flat" cmpd="sng" algn="ctr">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es-EC" sz="1600" b="1" cap="none" spc="0">
                          <a:solidFill>
                            <a:schemeClr val="tx1"/>
                          </a:solidFill>
                          <a:effectLst/>
                        </a:rPr>
                        <a:t>Periodo de aplicación</a:t>
                      </a:r>
                      <a:endParaRPr lang="es-EC"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es-EC" sz="1600" b="1" cap="none" spc="0">
                          <a:solidFill>
                            <a:schemeClr val="tx1"/>
                          </a:solidFill>
                          <a:effectLst/>
                        </a:rPr>
                        <a:t>Beneficiarios</a:t>
                      </a:r>
                      <a:endParaRPr lang="es-EC"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7066814"/>
                  </a:ext>
                </a:extLst>
              </a:tr>
              <a:tr h="532853">
                <a:tc>
                  <a:txBody>
                    <a:bodyPr/>
                    <a:lstStyle/>
                    <a:p>
                      <a:pPr>
                        <a:lnSpc>
                          <a:spcPct val="107000"/>
                        </a:lnSpc>
                        <a:spcAft>
                          <a:spcPts val="800"/>
                        </a:spcAft>
                      </a:pPr>
                      <a:r>
                        <a:rPr lang="es-EC" sz="1600" b="1" cap="none" spc="0">
                          <a:solidFill>
                            <a:schemeClr val="tx1"/>
                          </a:solidFill>
                          <a:effectLst/>
                        </a:rPr>
                        <a:t>Seguro de vida y accidentes</a:t>
                      </a:r>
                      <a:endParaRPr lang="es-EC"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Aft>
                          <a:spcPts val="800"/>
                        </a:spcAft>
                      </a:pPr>
                      <a:r>
                        <a:rPr lang="es-EC" sz="1600" cap="none" spc="0">
                          <a:solidFill>
                            <a:schemeClr val="tx1"/>
                          </a:solidFill>
                          <a:effectLst/>
                        </a:rPr>
                        <a:t>22 meses</a:t>
                      </a:r>
                      <a:endParaRPr lang="es-EC"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Aft>
                          <a:spcPts val="800"/>
                        </a:spcAft>
                      </a:pPr>
                      <a:r>
                        <a:rPr lang="es-EC" sz="1600" cap="none" spc="0">
                          <a:solidFill>
                            <a:schemeClr val="tx1"/>
                          </a:solidFill>
                          <a:effectLst/>
                        </a:rPr>
                        <a:t>Todos/as los/las estudiantes regulares</a:t>
                      </a:r>
                      <a:endParaRPr lang="es-EC"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9136409"/>
                  </a:ext>
                </a:extLst>
              </a:tr>
              <a:tr h="797779">
                <a:tc>
                  <a:txBody>
                    <a:bodyPr/>
                    <a:lstStyle/>
                    <a:p>
                      <a:pPr>
                        <a:lnSpc>
                          <a:spcPct val="107000"/>
                        </a:lnSpc>
                        <a:spcAft>
                          <a:spcPts val="800"/>
                        </a:spcAft>
                      </a:pPr>
                      <a:r>
                        <a:rPr lang="es-EC" sz="1600" b="1" cap="none" spc="0">
                          <a:solidFill>
                            <a:schemeClr val="accent2"/>
                          </a:solidFill>
                          <a:effectLst/>
                        </a:rPr>
                        <a:t>Exoneración del valor de la inscripción</a:t>
                      </a:r>
                      <a:endParaRPr lang="es-EC" sz="1600" b="1"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ap="flat" cmpd="sng" algn="ctr">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s-EC" sz="1600" cap="none" spc="0" dirty="0">
                          <a:solidFill>
                            <a:schemeClr val="accent2"/>
                          </a:solidFill>
                          <a:effectLst/>
                        </a:rPr>
                        <a:t>hasta el 26 de abril de 2024</a:t>
                      </a:r>
                      <a:endParaRPr lang="es-EC" sz="1600" cap="none" spc="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s-EC" sz="1600" cap="none" spc="0">
                          <a:solidFill>
                            <a:schemeClr val="accent2"/>
                          </a:solidFill>
                          <a:effectLst/>
                        </a:rPr>
                        <a:t>Postulantes que completen temprano el proceso</a:t>
                      </a:r>
                      <a:endParaRPr lang="es-EC" sz="1600" cap="none" spc="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1696320"/>
                  </a:ext>
                </a:extLst>
              </a:tr>
              <a:tr h="907821">
                <a:tc>
                  <a:txBody>
                    <a:bodyPr/>
                    <a:lstStyle/>
                    <a:p>
                      <a:pPr>
                        <a:lnSpc>
                          <a:spcPct val="107000"/>
                        </a:lnSpc>
                        <a:spcAft>
                          <a:spcPts val="800"/>
                        </a:spcAft>
                      </a:pPr>
                      <a:r>
                        <a:rPr lang="es-EC" sz="1600" b="1" cap="none" spc="0">
                          <a:solidFill>
                            <a:schemeClr val="tx1"/>
                          </a:solidFill>
                          <a:effectLst/>
                        </a:rPr>
                        <a:t>Matrículas pronto pago </a:t>
                      </a:r>
                    </a:p>
                    <a:p>
                      <a:pPr>
                        <a:lnSpc>
                          <a:spcPct val="107000"/>
                        </a:lnSpc>
                        <a:spcAft>
                          <a:spcPts val="800"/>
                        </a:spcAft>
                      </a:pPr>
                      <a:r>
                        <a:rPr lang="es-EC" sz="1600" b="1" cap="none" spc="0">
                          <a:solidFill>
                            <a:schemeClr val="tx1"/>
                          </a:solidFill>
                          <a:effectLst/>
                        </a:rPr>
                        <a:t>(-30%)</a:t>
                      </a:r>
                      <a:endParaRPr lang="es-EC"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Aft>
                          <a:spcPts val="800"/>
                        </a:spcAft>
                      </a:pPr>
                      <a:r>
                        <a:rPr lang="es-EC" sz="1600" cap="none" spc="0">
                          <a:solidFill>
                            <a:schemeClr val="tx1"/>
                          </a:solidFill>
                          <a:effectLst/>
                        </a:rPr>
                        <a:t>Del 19 al 30 de agosto de 2024</a:t>
                      </a:r>
                      <a:endParaRPr lang="es-EC"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rowSpan="2">
                  <a:txBody>
                    <a:bodyPr/>
                    <a:lstStyle/>
                    <a:p>
                      <a:pPr>
                        <a:lnSpc>
                          <a:spcPct val="107000"/>
                        </a:lnSpc>
                        <a:spcAft>
                          <a:spcPts val="800"/>
                        </a:spcAft>
                      </a:pPr>
                      <a:r>
                        <a:rPr lang="es-EC" sz="1600" cap="none" spc="0">
                          <a:solidFill>
                            <a:schemeClr val="tx1"/>
                          </a:solidFill>
                          <a:effectLst/>
                        </a:rPr>
                        <a:t>Estudiantes admitidos que se matriculan y completan la primera cuota de pagos de colegiatura</a:t>
                      </a:r>
                      <a:endParaRPr lang="es-EC"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34398118"/>
                  </a:ext>
                </a:extLst>
              </a:tr>
              <a:tr h="907821">
                <a:tc>
                  <a:txBody>
                    <a:bodyPr/>
                    <a:lstStyle/>
                    <a:p>
                      <a:pPr>
                        <a:lnSpc>
                          <a:spcPct val="107000"/>
                        </a:lnSpc>
                        <a:spcAft>
                          <a:spcPts val="800"/>
                        </a:spcAft>
                      </a:pPr>
                      <a:r>
                        <a:rPr lang="es-EC" sz="1600" b="1" cap="none" spc="0" dirty="0">
                          <a:solidFill>
                            <a:schemeClr val="tx1"/>
                          </a:solidFill>
                          <a:effectLst/>
                        </a:rPr>
                        <a:t>Matrículas pronto pago </a:t>
                      </a:r>
                    </a:p>
                    <a:p>
                      <a:pPr>
                        <a:lnSpc>
                          <a:spcPct val="107000"/>
                        </a:lnSpc>
                        <a:spcAft>
                          <a:spcPts val="800"/>
                        </a:spcAft>
                      </a:pPr>
                      <a:r>
                        <a:rPr lang="es-EC" sz="1600" b="1" cap="none" spc="0" dirty="0">
                          <a:solidFill>
                            <a:schemeClr val="tx1"/>
                          </a:solidFill>
                          <a:effectLst/>
                        </a:rPr>
                        <a:t>(-20%)</a:t>
                      </a:r>
                      <a:endParaRPr lang="es-EC"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s-EC" sz="1600" cap="none" spc="0">
                          <a:solidFill>
                            <a:schemeClr val="tx1"/>
                          </a:solidFill>
                          <a:effectLst/>
                        </a:rPr>
                        <a:t>Del 2 al 13 de septiembre de 2024</a:t>
                      </a:r>
                      <a:endParaRPr lang="es-EC"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9506" marR="106612" marT="28430" marB="213224" anchor="ctr">
                    <a:lnL w="12700" cmpd="sng">
                      <a:noFill/>
                      <a:prstDash val="solid"/>
                    </a:lnL>
                    <a:lnR w="12700" cap="flat" cmpd="sng" algn="ctr">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vMerge="1">
                  <a:txBody>
                    <a:bodyPr/>
                    <a:lstStyle/>
                    <a:p>
                      <a:endParaRPr lang="es-EC"/>
                    </a:p>
                  </a:txBody>
                  <a:tcPr/>
                </a:tc>
                <a:extLst>
                  <a:ext uri="{0D108BD9-81ED-4DB2-BD59-A6C34878D82A}">
                    <a16:rowId xmlns:a16="http://schemas.microsoft.com/office/drawing/2014/main" val="1992950806"/>
                  </a:ext>
                </a:extLst>
              </a:tr>
              <a:tr h="685948">
                <a:tc>
                  <a:txBody>
                    <a:bodyPr/>
                    <a:lstStyle/>
                    <a:p>
                      <a:pPr>
                        <a:lnSpc>
                          <a:spcPct val="107000"/>
                        </a:lnSpc>
                        <a:spcAft>
                          <a:spcPts val="800"/>
                        </a:spcAft>
                      </a:pPr>
                      <a:r>
                        <a:rPr lang="es-EC" sz="1600" b="1" kern="1200" cap="none" spc="0" dirty="0">
                          <a:solidFill>
                            <a:schemeClr val="accent2"/>
                          </a:solidFill>
                          <a:effectLst/>
                          <a:latin typeface="+mn-lt"/>
                          <a:ea typeface="+mn-ea"/>
                          <a:cs typeface="+mn-cs"/>
                        </a:rPr>
                        <a:t>Semilleros de investigación</a:t>
                      </a:r>
                    </a:p>
                  </a:txBody>
                  <a:tcPr marL="74278" marR="74278" marT="0" marB="0" anchor="ctr">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Aft>
                          <a:spcPts val="800"/>
                        </a:spcAft>
                      </a:pPr>
                      <a:r>
                        <a:rPr lang="es-EC" sz="1600" kern="1200" cap="none" spc="0" dirty="0">
                          <a:solidFill>
                            <a:schemeClr val="accent2"/>
                          </a:solidFill>
                          <a:effectLst/>
                          <a:latin typeface="+mn-lt"/>
                          <a:ea typeface="+mn-ea"/>
                          <a:cs typeface="+mn-cs"/>
                        </a:rPr>
                        <a:t>Durante los 22 meses de estudios</a:t>
                      </a:r>
                    </a:p>
                  </a:txBody>
                  <a:tcPr marL="74278" marR="74278" marT="0" marB="0" anchor="ctr">
                    <a:lnL w="12700" cmpd="sng">
                      <a:noFill/>
                      <a:prstDash val="solid"/>
                    </a:lnL>
                    <a:lnR w="12700" cap="flat" cmpd="sng" algn="ctr">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Aft>
                          <a:spcPts val="800"/>
                        </a:spcAft>
                      </a:pPr>
                      <a:r>
                        <a:rPr lang="es-EC" sz="1600" kern="1200" cap="none" spc="0" dirty="0">
                          <a:solidFill>
                            <a:schemeClr val="accent2"/>
                          </a:solidFill>
                          <a:effectLst/>
                          <a:latin typeface="+mn-lt"/>
                          <a:ea typeface="+mn-ea"/>
                          <a:cs typeface="+mn-cs"/>
                        </a:rPr>
                        <a:t>Todos los estudiantes regulares que cuenten con una beca parcial de colegiatura</a:t>
                      </a:r>
                    </a:p>
                  </a:txBody>
                  <a:tcPr marL="74278" marR="74278" marT="0"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2766945"/>
                  </a:ext>
                </a:extLst>
              </a:tr>
            </a:tbl>
          </a:graphicData>
        </a:graphic>
      </p:graphicFrame>
    </p:spTree>
    <p:extLst>
      <p:ext uri="{BB962C8B-B14F-4D97-AF65-F5344CB8AC3E}">
        <p14:creationId xmlns:p14="http://schemas.microsoft.com/office/powerpoint/2010/main" val="2513606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6950</TotalTime>
  <Words>1456</Words>
  <Application>Microsoft Office PowerPoint</Application>
  <PresentationFormat>Panorámica</PresentationFormat>
  <Paragraphs>265</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Aptos</vt:lpstr>
      <vt:lpstr>Aptos Display</vt:lpstr>
      <vt:lpstr>Arial</vt:lpstr>
      <vt:lpstr>Calibri</vt:lpstr>
      <vt:lpstr>Tema de Office</vt:lpstr>
      <vt:lpstr>Lineamientos Maestrías 2024-2026</vt:lpstr>
      <vt:lpstr>Objetivos</vt:lpstr>
      <vt:lpstr>Posicionamiento de los programas para ampliar los márgenes de selección de los perfiles de interés institucional</vt:lpstr>
      <vt:lpstr>Metas de captación de estudiantes</vt:lpstr>
      <vt:lpstr>Proyecciones de captación de estudiantes 2024-2026*</vt:lpstr>
      <vt:lpstr>Mecanismos de apoyo para la captación de estudiantes</vt:lpstr>
      <vt:lpstr>Fortalecimiento de la política de becas</vt:lpstr>
      <vt:lpstr>Presentación de PowerPoint</vt:lpstr>
      <vt:lpstr>Presentación de PowerPoint</vt:lpstr>
      <vt:lpstr>Implementar un nuevo modelo pedagógico para la formación en modalidad híbrida</vt:lpstr>
      <vt:lpstr>¿En qué consiste la modalidad híbrida?</vt:lpstr>
      <vt:lpstr>    Modelo  pedagógico  para formación  en modalidad híbrida</vt:lpstr>
      <vt:lpstr>Presentación de PowerPoint</vt:lpstr>
      <vt:lpstr>Sesiones sincrónicas de hasta 2 horas por sesión:  36-40 horas/curso  Actividades colaborativas: 5-9 horas/curso</vt:lpstr>
      <vt:lpstr>Flexibilización en la modalidad de los cursos</vt:lpstr>
      <vt:lpstr>Recursos de apoyo para la ejecución de la modalidad híbrida</vt:lpstr>
      <vt:lpstr>Recursos de apoyo para la ejecución de la modalidad híbrida</vt:lpstr>
      <vt:lpstr>Calendario de postulaciones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Maestrías 2024-2026</dc:title>
  <dc:creator>Maria Cristina Vallejo Galarraga</dc:creator>
  <cp:lastModifiedBy>Maria Cristina Vallejo Galarraga</cp:lastModifiedBy>
  <cp:revision>31</cp:revision>
  <dcterms:created xsi:type="dcterms:W3CDTF">2024-03-26T02:27:06Z</dcterms:created>
  <dcterms:modified xsi:type="dcterms:W3CDTF">2024-04-02T17:58:58Z</dcterms:modified>
</cp:coreProperties>
</file>