
<file path=[Content_Types].xml><?xml version="1.0" encoding="utf-8"?>
<Types xmlns="http://schemas.openxmlformats.org/package/2006/content-types">
  <Default Extension="png" ContentType="image/png"/>
  <Default Extension="mpeg" ContentType="video/mp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1" r:id="rId9"/>
    <p:sldId id="276" r:id="rId10"/>
    <p:sldId id="273" r:id="rId11"/>
    <p:sldId id="272" r:id="rId12"/>
    <p:sldId id="274" r:id="rId13"/>
    <p:sldId id="275" r:id="rId14"/>
    <p:sldId id="277" r:id="rId15"/>
    <p:sldId id="281" r:id="rId16"/>
    <p:sldId id="278" r:id="rId17"/>
    <p:sldId id="279" r:id="rId18"/>
    <p:sldId id="262" r:id="rId19"/>
    <p:sldId id="259" r:id="rId20"/>
    <p:sldId id="258" r:id="rId21"/>
    <p:sldId id="280" r:id="rId22"/>
    <p:sldId id="256" r:id="rId23"/>
    <p:sldId id="270" r:id="rId24"/>
    <p:sldId id="282" r:id="rId25"/>
  </p:sldIdLst>
  <p:sldSz cx="9144000" cy="6858000" type="screen4x3"/>
  <p:notesSz cx="6858000" cy="9199563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608"/>
    <a:srgbClr val="1F69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C8081-4492-41EA-96EB-D82ED19AFB9F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760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3760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09853-DB44-44B3-AC60-608160ACF87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4459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463B-EC1F-4B88-9E32-42E95057CF2C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1708-20C6-4633-BC76-1F939D4B6C3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801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463B-EC1F-4B88-9E32-42E95057CF2C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1708-20C6-4633-BC76-1F939D4B6C3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173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463B-EC1F-4B88-9E32-42E95057CF2C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1708-20C6-4633-BC76-1F939D4B6C3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88137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463B-EC1F-4B88-9E32-42E95057CF2C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1708-20C6-4633-BC76-1F939D4B6C3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299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463B-EC1F-4B88-9E32-42E95057CF2C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1708-20C6-4633-BC76-1F939D4B6C3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150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463B-EC1F-4B88-9E32-42E95057CF2C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1708-20C6-4633-BC76-1F939D4B6C3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0841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463B-EC1F-4B88-9E32-42E95057CF2C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1708-20C6-4633-BC76-1F939D4B6C3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5789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463B-EC1F-4B88-9E32-42E95057CF2C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1708-20C6-4633-BC76-1F939D4B6C3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2828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463B-EC1F-4B88-9E32-42E95057CF2C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1708-20C6-4633-BC76-1F939D4B6C3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824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463B-EC1F-4B88-9E32-42E95057CF2C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1708-20C6-4633-BC76-1F939D4B6C3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024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9463B-EC1F-4B88-9E32-42E95057CF2C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41708-20C6-4633-BC76-1F939D4B6C3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490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C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9463B-EC1F-4B88-9E32-42E95057CF2C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41708-20C6-4633-BC76-1F939D4B6C39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4116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eg"/><Relationship Id="rId1" Type="http://schemas.microsoft.com/office/2007/relationships/media" Target="../media/media5.m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eg"/><Relationship Id="rId1" Type="http://schemas.microsoft.com/office/2007/relationships/media" Target="../media/media6.mpe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eg"/><Relationship Id="rId1" Type="http://schemas.microsoft.com/office/2007/relationships/media" Target="../media/media7.mpe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632" y="404664"/>
            <a:ext cx="691276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/>
              <a:t>P</a:t>
            </a:r>
            <a:r>
              <a:rPr lang="es-ES" sz="3200" b="1" dirty="0" smtClean="0"/>
              <a:t>redicación </a:t>
            </a:r>
            <a:r>
              <a:rPr lang="es-EC" sz="3200" b="1" dirty="0"/>
              <a:t>e </a:t>
            </a:r>
            <a:r>
              <a:rPr lang="es-EC" sz="3200" b="1" dirty="0" err="1"/>
              <a:t>ideófonos</a:t>
            </a:r>
            <a:r>
              <a:rPr lang="es-EC" sz="3200" b="1" dirty="0"/>
              <a:t> en </a:t>
            </a:r>
            <a:r>
              <a:rPr lang="es-EC" sz="3200" b="1" dirty="0" err="1" smtClean="0"/>
              <a:t>tsafiki</a:t>
            </a:r>
            <a:endParaRPr lang="es-EC" sz="3200" b="1" dirty="0" smtClean="0"/>
          </a:p>
          <a:p>
            <a:pPr algn="ctr"/>
            <a:endParaRPr lang="en-US" sz="2000" b="1" dirty="0" smtClean="0"/>
          </a:p>
          <a:p>
            <a:pPr algn="ctr"/>
            <a:r>
              <a:rPr lang="en-US" sz="2400" b="1" dirty="0" smtClean="0"/>
              <a:t>Francisco </a:t>
            </a:r>
            <a:r>
              <a:rPr lang="en-US" sz="2400" b="1" dirty="0" err="1" smtClean="0"/>
              <a:t>Aguavil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Alfonso </a:t>
            </a:r>
            <a:r>
              <a:rPr lang="en-US" sz="2400" b="1" dirty="0" err="1" smtClean="0"/>
              <a:t>Aguavil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PIKITSA</a:t>
            </a:r>
            <a:endParaRPr lang="es-EC" sz="2400" dirty="0"/>
          </a:p>
          <a:p>
            <a:endParaRPr lang="es-EC" dirty="0"/>
          </a:p>
        </p:txBody>
      </p:sp>
      <p:sp>
        <p:nvSpPr>
          <p:cNvPr id="3" name="TextBox 2"/>
          <p:cNvSpPr txBox="1"/>
          <p:nvPr/>
        </p:nvSpPr>
        <p:spPr>
          <a:xfrm>
            <a:off x="1619672" y="2420888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4" name="Picture 4" descr="Jacinto Fishing 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0057" y="2497266"/>
            <a:ext cx="5351917" cy="400785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37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571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Estructura de </a:t>
            </a:r>
            <a:r>
              <a:rPr lang="es-EC" sz="2400" dirty="0" err="1" smtClean="0"/>
              <a:t>Tsafiki</a:t>
            </a:r>
            <a:endParaRPr lang="es-EC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620688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Tsafiki</a:t>
            </a:r>
            <a:r>
              <a:rPr lang="es-EC" dirty="0" smtClean="0"/>
              <a:t> solo tiene algunos 34 verbos que puede ser flexionados. Lo más de los predicativos son complejos, hecho con un verbo flexionado (verbo </a:t>
            </a:r>
            <a:r>
              <a:rPr lang="es-EC" dirty="0" err="1" smtClean="0"/>
              <a:t>generico</a:t>
            </a:r>
            <a:r>
              <a:rPr lang="es-EC" dirty="0" smtClean="0"/>
              <a:t>) y otro elemento (</a:t>
            </a:r>
            <a:r>
              <a:rPr lang="es-EC" dirty="0" err="1" smtClean="0"/>
              <a:t>coverbo</a:t>
            </a:r>
            <a:r>
              <a:rPr lang="es-EC" dirty="0" smtClean="0"/>
              <a:t>) que no puede llevar flexiones finales (</a:t>
            </a:r>
            <a:r>
              <a:rPr lang="es-EC" dirty="0" err="1" smtClean="0"/>
              <a:t>Dickinson</a:t>
            </a:r>
            <a:r>
              <a:rPr lang="es-EC" dirty="0" smtClean="0"/>
              <a:t> 2002). De estos </a:t>
            </a:r>
            <a:r>
              <a:rPr lang="es-EC" dirty="0" err="1" smtClean="0"/>
              <a:t>coverbos</a:t>
            </a:r>
            <a:r>
              <a:rPr lang="es-EC" dirty="0" smtClean="0"/>
              <a:t> se puede hacer sustantivos, adjetivos o verbos dependiente en que otros elementos los acompaña. Un </a:t>
            </a:r>
            <a:r>
              <a:rPr lang="es-EC" dirty="0" err="1" smtClean="0"/>
              <a:t>coverbo</a:t>
            </a:r>
            <a:r>
              <a:rPr lang="es-EC" dirty="0" smtClean="0"/>
              <a:t> puede ser un </a:t>
            </a:r>
            <a:r>
              <a:rPr lang="es-EC" dirty="0" err="1" smtClean="0"/>
              <a:t>ideófono</a:t>
            </a:r>
            <a:r>
              <a:rPr lang="es-EC" dirty="0" smtClean="0"/>
              <a:t>, un sustantivo, </a:t>
            </a:r>
            <a:r>
              <a:rPr lang="es-EC" dirty="0" err="1" smtClean="0"/>
              <a:t>adjectivo</a:t>
            </a:r>
            <a:r>
              <a:rPr lang="es-EC" dirty="0" smtClean="0"/>
              <a:t> o verbo.</a:t>
            </a:r>
          </a:p>
          <a:p>
            <a:endParaRPr lang="es-EC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2352031"/>
            <a:ext cx="85689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	</a:t>
            </a:r>
            <a:r>
              <a:rPr lang="es-EC" dirty="0" smtClean="0"/>
              <a:t>(1)	</a:t>
            </a:r>
            <a:r>
              <a:rPr lang="es-EC" i="1" u="sng" dirty="0" err="1" smtClean="0"/>
              <a:t>tere</a:t>
            </a:r>
            <a:r>
              <a:rPr lang="es-EC" i="1" u="sng" dirty="0" smtClean="0"/>
              <a:t> </a:t>
            </a:r>
            <a:r>
              <a:rPr lang="es-EC" u="sng" dirty="0"/>
              <a:t> </a:t>
            </a:r>
            <a:r>
              <a:rPr lang="en-US" u="sng" dirty="0" smtClean="0"/>
              <a:t>‘</a:t>
            </a:r>
            <a:r>
              <a:rPr lang="en-US" u="sng" dirty="0" err="1" smtClean="0"/>
              <a:t>paso</a:t>
            </a:r>
            <a:r>
              <a:rPr lang="en-US" u="sng" dirty="0" smtClean="0"/>
              <a:t>’</a:t>
            </a:r>
            <a:r>
              <a:rPr lang="es-EC" dirty="0" smtClean="0"/>
              <a:t>	</a:t>
            </a:r>
          </a:p>
          <a:p>
            <a:endParaRPr lang="es-EC" dirty="0" smtClean="0"/>
          </a:p>
          <a:p>
            <a:r>
              <a:rPr lang="es-EC" dirty="0"/>
              <a:t>	</a:t>
            </a:r>
            <a:r>
              <a:rPr lang="es-EC" dirty="0" smtClean="0"/>
              <a:t>	a.	IDEOFONO</a:t>
            </a:r>
          </a:p>
          <a:p>
            <a:r>
              <a:rPr lang="es-EC" i="1" dirty="0" smtClean="0"/>
              <a:t>			terere        </a:t>
            </a:r>
            <a:r>
              <a:rPr lang="es-EC" i="1" dirty="0" err="1" smtClean="0"/>
              <a:t>terere</a:t>
            </a:r>
            <a:r>
              <a:rPr lang="es-EC" i="1" dirty="0" smtClean="0"/>
              <a:t>         ji –</a:t>
            </a:r>
            <a:r>
              <a:rPr lang="es-EC" i="1" dirty="0" err="1" smtClean="0"/>
              <a:t>na</a:t>
            </a:r>
            <a:r>
              <a:rPr lang="es-EC" i="1" dirty="0" smtClean="0"/>
              <a:t> –e</a:t>
            </a:r>
          </a:p>
          <a:p>
            <a:r>
              <a:rPr lang="es-EC" dirty="0" smtClean="0"/>
              <a:t>			</a:t>
            </a:r>
            <a:r>
              <a:rPr lang="es-EC" dirty="0" err="1" smtClean="0"/>
              <a:t>paso:IDEO</a:t>
            </a:r>
            <a:r>
              <a:rPr lang="es-EC" dirty="0" smtClean="0"/>
              <a:t> </a:t>
            </a:r>
            <a:r>
              <a:rPr lang="es-EC" dirty="0" err="1" smtClean="0"/>
              <a:t>paso:IDEO</a:t>
            </a:r>
            <a:r>
              <a:rPr lang="es-EC" dirty="0" smtClean="0"/>
              <a:t> ir –PRG –DCL</a:t>
            </a:r>
          </a:p>
          <a:p>
            <a:r>
              <a:rPr lang="es-EC" dirty="0" smtClean="0"/>
              <a:t>			‘Se </a:t>
            </a:r>
            <a:r>
              <a:rPr lang="es-EC" dirty="0" err="1" smtClean="0"/>
              <a:t>íba</a:t>
            </a:r>
            <a:r>
              <a:rPr lang="es-EC" dirty="0" smtClean="0"/>
              <a:t> </a:t>
            </a:r>
            <a:r>
              <a:rPr lang="es-EC" i="1" dirty="0" smtClean="0"/>
              <a:t>!</a:t>
            </a:r>
            <a:r>
              <a:rPr lang="es-EC" i="1" dirty="0" err="1" smtClean="0"/>
              <a:t>tere</a:t>
            </a:r>
            <a:r>
              <a:rPr lang="es-EC" i="1" dirty="0" smtClean="0"/>
              <a:t> </a:t>
            </a:r>
            <a:r>
              <a:rPr lang="es-EC" i="1" dirty="0" err="1" smtClean="0"/>
              <a:t>tere</a:t>
            </a:r>
            <a:r>
              <a:rPr lang="es-EC" i="1" dirty="0" smtClean="0"/>
              <a:t>!</a:t>
            </a:r>
            <a:r>
              <a:rPr lang="es-EC" dirty="0" smtClean="0"/>
              <a:t> (</a:t>
            </a:r>
            <a:r>
              <a:rPr lang="es-EC" dirty="0" err="1" smtClean="0"/>
              <a:t>patojiando</a:t>
            </a:r>
            <a:r>
              <a:rPr lang="es-EC" dirty="0" smtClean="0"/>
              <a:t>) </a:t>
            </a:r>
          </a:p>
          <a:p>
            <a:endParaRPr lang="es-EC" dirty="0"/>
          </a:p>
          <a:p>
            <a:r>
              <a:rPr lang="es-EC" dirty="0" smtClean="0"/>
              <a:t>		b.	SUSTANTIVO</a:t>
            </a:r>
            <a:endParaRPr lang="es-EC" dirty="0"/>
          </a:p>
          <a:p>
            <a:r>
              <a:rPr lang="es-EC" i="1" dirty="0"/>
              <a:t>	</a:t>
            </a:r>
            <a:r>
              <a:rPr lang="es-EC" i="1" dirty="0" smtClean="0"/>
              <a:t>		Tere </a:t>
            </a:r>
            <a:r>
              <a:rPr lang="es-EC" i="1" dirty="0"/>
              <a:t>-a –n –</a:t>
            </a:r>
            <a:r>
              <a:rPr lang="es-EC" i="1" dirty="0" err="1"/>
              <a:t>ka</a:t>
            </a:r>
            <a:r>
              <a:rPr lang="es-EC" i="1" dirty="0"/>
              <a:t>	</a:t>
            </a:r>
          </a:p>
          <a:p>
            <a:r>
              <a:rPr lang="es-EC" dirty="0"/>
              <a:t>	</a:t>
            </a:r>
            <a:r>
              <a:rPr lang="es-EC" dirty="0" smtClean="0"/>
              <a:t>		Paso </a:t>
            </a:r>
            <a:r>
              <a:rPr lang="es-EC" dirty="0"/>
              <a:t>–RR –EST –</a:t>
            </a:r>
            <a:r>
              <a:rPr lang="es-EC" dirty="0" err="1"/>
              <a:t>CLN:gen</a:t>
            </a:r>
            <a:endParaRPr lang="es-EC" dirty="0"/>
          </a:p>
          <a:p>
            <a:r>
              <a:rPr lang="es-EC" dirty="0"/>
              <a:t>	</a:t>
            </a:r>
            <a:r>
              <a:rPr lang="es-EC" dirty="0" smtClean="0"/>
              <a:t>		‘</a:t>
            </a:r>
            <a:r>
              <a:rPr lang="es-EC" dirty="0"/>
              <a:t>escalera</a:t>
            </a:r>
            <a:r>
              <a:rPr lang="es-EC" dirty="0" smtClean="0"/>
              <a:t>’</a:t>
            </a:r>
          </a:p>
          <a:p>
            <a:endParaRPr lang="es-EC" dirty="0"/>
          </a:p>
          <a:p>
            <a:pPr lvl="4"/>
            <a:r>
              <a:rPr lang="es-EC" dirty="0" smtClean="0"/>
              <a:t>c.	VERBO</a:t>
            </a:r>
            <a:endParaRPr lang="es-EC" dirty="0"/>
          </a:p>
          <a:p>
            <a:r>
              <a:rPr lang="es-EC" i="1" dirty="0" smtClean="0"/>
              <a:t>			Pi </a:t>
            </a:r>
            <a:r>
              <a:rPr lang="en-US" i="1" dirty="0"/>
              <a:t>=bi                 </a:t>
            </a:r>
            <a:r>
              <a:rPr lang="es-EC" i="1" dirty="0" err="1"/>
              <a:t>tere</a:t>
            </a:r>
            <a:r>
              <a:rPr lang="es-EC" i="1" dirty="0"/>
              <a:t> –</a:t>
            </a:r>
            <a:r>
              <a:rPr lang="es-EC" i="1" dirty="0" err="1"/>
              <a:t>po</a:t>
            </a:r>
            <a:r>
              <a:rPr lang="es-EC" i="1" dirty="0"/>
              <a:t> –e</a:t>
            </a:r>
          </a:p>
          <a:p>
            <a:r>
              <a:rPr lang="es-EC" dirty="0" smtClean="0"/>
              <a:t>			Agua </a:t>
            </a:r>
            <a:r>
              <a:rPr lang="es-EC" dirty="0"/>
              <a:t>=</a:t>
            </a:r>
            <a:r>
              <a:rPr lang="es-EC" dirty="0" err="1"/>
              <a:t>en:LOC</a:t>
            </a:r>
            <a:r>
              <a:rPr lang="es-EC" dirty="0"/>
              <a:t>  paso –PONER:GEN –DCL</a:t>
            </a:r>
          </a:p>
          <a:p>
            <a:r>
              <a:rPr lang="es-EC" dirty="0" smtClean="0"/>
              <a:t>			‘</a:t>
            </a:r>
            <a:r>
              <a:rPr lang="es-EC" dirty="0"/>
              <a:t>Pisó en el agua’</a:t>
            </a:r>
          </a:p>
          <a:p>
            <a:endParaRPr lang="es-EC" dirty="0" smtClean="0"/>
          </a:p>
          <a:p>
            <a:endParaRPr lang="es-EC" dirty="0" smtClean="0"/>
          </a:p>
          <a:p>
            <a:endParaRPr lang="es-EC" i="1" dirty="0" smtClean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3264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908720"/>
            <a:ext cx="87129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857 </a:t>
            </a:r>
            <a:r>
              <a:rPr lang="en-US" sz="2800" u="sng" dirty="0" err="1" smtClean="0"/>
              <a:t>coverbos</a:t>
            </a:r>
            <a:endParaRPr lang="en-US" sz="2800" u="sng" dirty="0" smtClean="0"/>
          </a:p>
          <a:p>
            <a:endParaRPr lang="en-US" sz="2800" dirty="0" smtClean="0"/>
          </a:p>
          <a:p>
            <a:r>
              <a:rPr lang="es-EC" sz="2800" dirty="0" smtClean="0"/>
              <a:t>	289 solo </a:t>
            </a:r>
            <a:r>
              <a:rPr lang="es-EC" sz="2800" dirty="0" err="1" smtClean="0"/>
              <a:t>coverbos</a:t>
            </a:r>
            <a:r>
              <a:rPr lang="es-EC" sz="2800" dirty="0" smtClean="0"/>
              <a:t>	</a:t>
            </a:r>
            <a:r>
              <a:rPr lang="es-EC" sz="2800" dirty="0"/>
              <a:t>	</a:t>
            </a:r>
            <a:r>
              <a:rPr lang="es-EC" sz="2800" dirty="0" smtClean="0"/>
              <a:t>	</a:t>
            </a:r>
            <a:r>
              <a:rPr lang="es-EC" sz="2800" dirty="0" smtClean="0"/>
              <a:t>		34%</a:t>
            </a:r>
          </a:p>
          <a:p>
            <a:r>
              <a:rPr lang="en-US" sz="2800" dirty="0" smtClean="0"/>
              <a:t>	568 ide</a:t>
            </a:r>
            <a:r>
              <a:rPr lang="es-EC" sz="2800" dirty="0" err="1" smtClean="0"/>
              <a:t>ófonos</a:t>
            </a:r>
            <a:r>
              <a:rPr lang="es-EC" sz="2800" dirty="0" smtClean="0"/>
              <a:t> o </a:t>
            </a:r>
            <a:r>
              <a:rPr lang="es-EC" sz="2800" dirty="0" err="1" smtClean="0"/>
              <a:t>coverbos</a:t>
            </a:r>
            <a:r>
              <a:rPr lang="es-EC" sz="2800" dirty="0" smtClean="0"/>
              <a:t>  (expresivos) 	66%</a:t>
            </a:r>
          </a:p>
          <a:p>
            <a:endParaRPr lang="es-EC" sz="2800" dirty="0" smtClean="0"/>
          </a:p>
          <a:p>
            <a:r>
              <a:rPr lang="es-EC" sz="2800" u="sng" dirty="0" smtClean="0"/>
              <a:t>223 solo </a:t>
            </a:r>
            <a:r>
              <a:rPr lang="es-EC" sz="2800" u="sng" dirty="0" err="1" smtClean="0"/>
              <a:t>ideófonos</a:t>
            </a:r>
            <a:endParaRPr lang="es-EC" sz="2800" u="sng" dirty="0" smtClean="0"/>
          </a:p>
          <a:p>
            <a:endParaRPr lang="es-EC" sz="2800" dirty="0"/>
          </a:p>
          <a:p>
            <a:r>
              <a:rPr lang="es-EC" sz="2800" u="sng" dirty="0" smtClean="0"/>
              <a:t>791 </a:t>
            </a:r>
            <a:r>
              <a:rPr lang="es-EC" sz="2800" u="sng" dirty="0" err="1" smtClean="0"/>
              <a:t>ideófonos</a:t>
            </a:r>
            <a:r>
              <a:rPr lang="es-EC" sz="2800" u="sng" dirty="0" smtClean="0"/>
              <a:t> </a:t>
            </a:r>
            <a:r>
              <a:rPr lang="en-US" sz="2800" u="sng" dirty="0" smtClean="0"/>
              <a:t>+ </a:t>
            </a:r>
            <a:r>
              <a:rPr lang="en-US" sz="2800" u="sng" dirty="0" err="1" smtClean="0"/>
              <a:t>expresivos</a:t>
            </a:r>
            <a:r>
              <a:rPr lang="en-US" sz="2800" u="sng" dirty="0" smtClean="0"/>
              <a:t> 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223 ide</a:t>
            </a:r>
            <a:r>
              <a:rPr lang="es-EC" sz="2800" dirty="0" err="1" smtClean="0"/>
              <a:t>ófonos</a:t>
            </a:r>
            <a:r>
              <a:rPr lang="es-EC" sz="2800" dirty="0" smtClean="0"/>
              <a:t>					28%</a:t>
            </a:r>
          </a:p>
          <a:p>
            <a:r>
              <a:rPr lang="es-EC" sz="2800" dirty="0"/>
              <a:t>	</a:t>
            </a:r>
            <a:r>
              <a:rPr lang="es-EC" sz="2800" dirty="0" smtClean="0"/>
              <a:t>568 </a:t>
            </a:r>
            <a:r>
              <a:rPr lang="es-EC" sz="2800" dirty="0" err="1" smtClean="0"/>
              <a:t>ideófono</a:t>
            </a:r>
            <a:r>
              <a:rPr lang="es-EC" sz="2800" dirty="0" smtClean="0"/>
              <a:t> o </a:t>
            </a:r>
            <a:r>
              <a:rPr lang="es-EC" sz="2800" dirty="0" err="1" smtClean="0"/>
              <a:t>coverbos</a:t>
            </a:r>
            <a:r>
              <a:rPr lang="es-EC" sz="2800" dirty="0" smtClean="0"/>
              <a:t> expresivos		72%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14892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35283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s-EC" dirty="0" smtClean="0"/>
              <a:t>Solo </a:t>
            </a:r>
            <a:r>
              <a:rPr lang="es-EC" dirty="0" err="1" smtClean="0"/>
              <a:t>ideófonos</a:t>
            </a:r>
            <a:endParaRPr lang="es-EC" dirty="0" smtClean="0"/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ayaii</a:t>
            </a:r>
            <a:r>
              <a:rPr lang="es-EC" dirty="0" smtClean="0"/>
              <a:t>			‘sonido de dolor’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ayaiiku</a:t>
            </a:r>
            <a:r>
              <a:rPr lang="es-EC" i="1" dirty="0" smtClean="0"/>
              <a:t>		</a:t>
            </a:r>
            <a:r>
              <a:rPr lang="es-EC" dirty="0" smtClean="0"/>
              <a:t>‘sonido de tragar’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biribiri</a:t>
            </a:r>
            <a:r>
              <a:rPr lang="es-EC" i="1" dirty="0" smtClean="0"/>
              <a:t>		</a:t>
            </a:r>
            <a:r>
              <a:rPr lang="es-EC" dirty="0" smtClean="0"/>
              <a:t>‘viento en árboles’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bonbon</a:t>
            </a:r>
            <a:r>
              <a:rPr lang="es-EC" dirty="0" smtClean="0"/>
              <a:t>		‘</a:t>
            </a:r>
            <a:r>
              <a:rPr lang="es-EC" dirty="0" err="1" smtClean="0"/>
              <a:t>mitiendo</a:t>
            </a:r>
            <a:r>
              <a:rPr lang="es-EC" dirty="0" smtClean="0"/>
              <a:t> agua’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tsekele</a:t>
            </a:r>
            <a:r>
              <a:rPr lang="es-EC" i="1" dirty="0" smtClean="0"/>
              <a:t>		</a:t>
            </a:r>
            <a:r>
              <a:rPr lang="es-EC" dirty="0" smtClean="0"/>
              <a:t>‘sonido de guitarra’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dedelon</a:t>
            </a:r>
            <a:r>
              <a:rPr lang="es-EC" i="1" dirty="0" smtClean="0"/>
              <a:t>	</a:t>
            </a:r>
            <a:r>
              <a:rPr lang="es-EC" dirty="0" smtClean="0"/>
              <a:t>‘luchar’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kalun</a:t>
            </a:r>
            <a:r>
              <a:rPr lang="es-EC" dirty="0" smtClean="0"/>
              <a:t>			‘algo grande quemando’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kao</a:t>
            </a:r>
            <a:r>
              <a:rPr lang="es-EC" i="1" dirty="0" smtClean="0"/>
              <a:t>				</a:t>
            </a:r>
            <a:r>
              <a:rPr lang="es-EC" dirty="0" smtClean="0"/>
              <a:t>‘</a:t>
            </a:r>
            <a:r>
              <a:rPr lang="es-EC" dirty="0" err="1" smtClean="0"/>
              <a:t>innundación</a:t>
            </a:r>
            <a:r>
              <a:rPr lang="es-EC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 smtClean="0"/>
              <a:t>	</a:t>
            </a:r>
            <a:r>
              <a:rPr lang="es-EC" i="1" dirty="0" err="1" smtClean="0"/>
              <a:t>sike</a:t>
            </a:r>
            <a:r>
              <a:rPr lang="es-EC" dirty="0" smtClean="0"/>
              <a:t>				‘movimiento de 											</a:t>
            </a:r>
            <a:r>
              <a:rPr lang="es-EC" dirty="0" err="1" smtClean="0"/>
              <a:t>cienpiés</a:t>
            </a:r>
            <a:r>
              <a:rPr lang="es-EC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 smtClean="0"/>
              <a:t>	</a:t>
            </a:r>
            <a:r>
              <a:rPr lang="es-EC" i="1" dirty="0" err="1" smtClean="0"/>
              <a:t>tselen</a:t>
            </a:r>
            <a:r>
              <a:rPr lang="es-EC" i="1" dirty="0" smtClean="0"/>
              <a:t>		</a:t>
            </a:r>
            <a:r>
              <a:rPr lang="es-EC" dirty="0" smtClean="0"/>
              <a:t>‘movimiento de gusano’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 smtClean="0"/>
              <a:t>	</a:t>
            </a:r>
            <a:r>
              <a:rPr lang="es-EC" i="1" dirty="0" err="1" smtClean="0"/>
              <a:t>popopo</a:t>
            </a:r>
            <a:r>
              <a:rPr lang="es-EC" i="1" dirty="0" smtClean="0"/>
              <a:t>		‘</a:t>
            </a:r>
            <a:r>
              <a:rPr lang="es-EC" dirty="0" smtClean="0"/>
              <a:t>ave volando’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jeyuyu</a:t>
            </a:r>
            <a:r>
              <a:rPr lang="es-EC" dirty="0" smtClean="0"/>
              <a:t>		‘llamado de </a:t>
            </a:r>
            <a:r>
              <a:rPr lang="es-EC" dirty="0" err="1" smtClean="0"/>
              <a:t>túcan</a:t>
            </a:r>
            <a:r>
              <a:rPr lang="es-EC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/>
              <a:t>	</a:t>
            </a:r>
            <a:r>
              <a:rPr lang="es-EC" i="1" dirty="0" err="1" smtClean="0"/>
              <a:t>kerula</a:t>
            </a:r>
            <a:r>
              <a:rPr lang="es-EC" i="1" dirty="0" smtClean="0"/>
              <a:t>		‘</a:t>
            </a:r>
            <a:r>
              <a:rPr lang="es-EC" dirty="0" smtClean="0"/>
              <a:t>rasgando </a:t>
            </a:r>
            <a:r>
              <a:rPr lang="es-EC" dirty="0" err="1" smtClean="0"/>
              <a:t>hojos</a:t>
            </a:r>
            <a:r>
              <a:rPr lang="es-EC" dirty="0" smtClean="0"/>
              <a:t> secos’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 smtClean="0"/>
              <a:t>	</a:t>
            </a:r>
          </a:p>
          <a:p>
            <a:endParaRPr lang="es-EC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476672"/>
            <a:ext cx="3240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Solo </a:t>
            </a:r>
            <a:r>
              <a:rPr lang="es-EC" dirty="0" err="1" smtClean="0"/>
              <a:t>Coverbos</a:t>
            </a:r>
            <a:endParaRPr lang="es-EC" dirty="0" smtClean="0"/>
          </a:p>
          <a:p>
            <a:pPr defTabSz="180000">
              <a:tabLst>
                <a:tab pos="180000" algn="l"/>
              </a:tabLst>
            </a:pPr>
            <a:r>
              <a:rPr lang="es-EC" dirty="0" smtClean="0"/>
              <a:t>	</a:t>
            </a:r>
            <a:r>
              <a:rPr lang="es-EC" i="1" dirty="0" smtClean="0"/>
              <a:t>a					</a:t>
            </a:r>
            <a:r>
              <a:rPr lang="es-EC" dirty="0" smtClean="0"/>
              <a:t>‘cocinar’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 smtClean="0"/>
              <a:t>	</a:t>
            </a:r>
            <a:r>
              <a:rPr lang="es-EC" i="1" dirty="0" smtClean="0"/>
              <a:t>da				</a:t>
            </a:r>
            <a:r>
              <a:rPr lang="es-EC" dirty="0" smtClean="0"/>
              <a:t>‘preparar comida´</a:t>
            </a:r>
          </a:p>
          <a:p>
            <a:pPr defTabSz="180000">
              <a:tabLst>
                <a:tab pos="180000" algn="l"/>
              </a:tabLst>
            </a:pPr>
            <a:r>
              <a:rPr lang="es-EC" dirty="0" smtClean="0"/>
              <a:t>	</a:t>
            </a:r>
            <a:r>
              <a:rPr lang="es-EC" i="1" dirty="0" err="1" smtClean="0"/>
              <a:t>janpe</a:t>
            </a:r>
            <a:r>
              <a:rPr lang="es-EC" i="1" dirty="0" smtClean="0"/>
              <a:t>			</a:t>
            </a:r>
            <a:r>
              <a:rPr lang="es-EC" dirty="0" smtClean="0"/>
              <a:t>‘curar’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kebi</a:t>
            </a:r>
            <a:r>
              <a:rPr lang="es-EC" i="1" dirty="0" smtClean="0"/>
              <a:t>			</a:t>
            </a:r>
            <a:r>
              <a:rPr lang="es-EC" dirty="0" smtClean="0"/>
              <a:t>‘</a:t>
            </a:r>
            <a:r>
              <a:rPr lang="es-EC" dirty="0" err="1" smtClean="0"/>
              <a:t>atadecer</a:t>
            </a:r>
            <a:r>
              <a:rPr lang="es-EC" i="1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kipi</a:t>
            </a:r>
            <a:r>
              <a:rPr lang="es-EC" i="1" dirty="0" smtClean="0"/>
              <a:t>				</a:t>
            </a:r>
            <a:r>
              <a:rPr lang="es-EC" dirty="0" smtClean="0"/>
              <a:t>‘soñar’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mi				‘</a:t>
            </a:r>
            <a:r>
              <a:rPr lang="es-EC" dirty="0" smtClean="0"/>
              <a:t>saber</a:t>
            </a:r>
            <a:r>
              <a:rPr lang="es-EC" i="1" dirty="0" smtClean="0"/>
              <a:t>´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mapiya</a:t>
            </a:r>
            <a:r>
              <a:rPr lang="es-EC" i="1" dirty="0" smtClean="0"/>
              <a:t>		</a:t>
            </a:r>
            <a:r>
              <a:rPr lang="es-EC" dirty="0" smtClean="0"/>
              <a:t>‘inundar’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me</a:t>
            </a:r>
            <a:r>
              <a:rPr lang="es-EC" dirty="0" smtClean="0"/>
              <a:t>				‘esperar’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niya</a:t>
            </a:r>
            <a:r>
              <a:rPr lang="es-EC" i="1" dirty="0" smtClean="0"/>
              <a:t>			</a:t>
            </a:r>
            <a:r>
              <a:rPr lang="es-EC" dirty="0" smtClean="0"/>
              <a:t>‘quemarse’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pipiya</a:t>
            </a:r>
            <a:r>
              <a:rPr lang="es-EC" dirty="0" smtClean="0"/>
              <a:t>		‘bañar’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</a:t>
            </a:r>
            <a:r>
              <a:rPr lang="es-EC" i="1" dirty="0" err="1" smtClean="0"/>
              <a:t>bolon</a:t>
            </a:r>
            <a:r>
              <a:rPr lang="es-EC" i="1" dirty="0" smtClean="0"/>
              <a:t>			</a:t>
            </a:r>
            <a:r>
              <a:rPr lang="es-EC" dirty="0" smtClean="0"/>
              <a:t>‘agrupar’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 </a:t>
            </a:r>
            <a:r>
              <a:rPr lang="es-EC" i="1" dirty="0" err="1" smtClean="0"/>
              <a:t>laki</a:t>
            </a:r>
            <a:r>
              <a:rPr lang="es-EC" i="1" dirty="0" smtClean="0"/>
              <a:t>			</a:t>
            </a:r>
            <a:r>
              <a:rPr lang="es-EC" dirty="0" smtClean="0"/>
              <a:t>‘triste</a:t>
            </a:r>
            <a:endParaRPr lang="es-EC" i="1" dirty="0" smtClean="0"/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pode			</a:t>
            </a:r>
            <a:r>
              <a:rPr lang="es-EC" dirty="0" smtClean="0"/>
              <a:t>‘poder (ESP)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smtClean="0"/>
              <a:t>		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8407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04664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err="1" smtClean="0"/>
              <a:t>Ideófonos</a:t>
            </a:r>
            <a:r>
              <a:rPr lang="es-EC" sz="2400" dirty="0" smtClean="0"/>
              <a:t> vs. verbos</a:t>
            </a:r>
            <a:endParaRPr lang="es-EC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124744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Los 34 verbos </a:t>
            </a:r>
            <a:r>
              <a:rPr lang="es-EC" dirty="0" err="1" smtClean="0"/>
              <a:t>genericos</a:t>
            </a:r>
            <a:r>
              <a:rPr lang="es-EC" dirty="0" smtClean="0"/>
              <a:t>, los verbos </a:t>
            </a:r>
            <a:r>
              <a:rPr lang="es-EC" dirty="0"/>
              <a:t> </a:t>
            </a:r>
            <a:r>
              <a:rPr lang="es-EC" dirty="0" err="1" smtClean="0"/>
              <a:t>genericos</a:t>
            </a:r>
            <a:r>
              <a:rPr lang="es-EC" dirty="0" smtClean="0"/>
              <a:t> en </a:t>
            </a:r>
            <a:r>
              <a:rPr lang="es-EC" dirty="0" err="1" smtClean="0"/>
              <a:t>terminos</a:t>
            </a:r>
            <a:r>
              <a:rPr lang="es-EC" dirty="0" smtClean="0"/>
              <a:t> de </a:t>
            </a:r>
            <a:r>
              <a:rPr lang="es-EC" dirty="0" err="1" smtClean="0"/>
              <a:t>Kita</a:t>
            </a:r>
            <a:r>
              <a:rPr lang="es-EC" dirty="0" smtClean="0"/>
              <a:t> (1997) son muy </a:t>
            </a:r>
            <a:r>
              <a:rPr lang="es-EC" u="sng" dirty="0" err="1" smtClean="0"/>
              <a:t>analitico</a:t>
            </a:r>
            <a:r>
              <a:rPr lang="es-EC" dirty="0" smtClean="0"/>
              <a:t>.  In contrasto los </a:t>
            </a:r>
            <a:r>
              <a:rPr lang="es-EC" dirty="0" err="1" smtClean="0"/>
              <a:t>ideofonos</a:t>
            </a:r>
            <a:r>
              <a:rPr lang="es-EC" dirty="0" smtClean="0"/>
              <a:t> y expresivos son </a:t>
            </a:r>
            <a:r>
              <a:rPr lang="es-EC" i="1" u="sng" dirty="0" err="1" smtClean="0"/>
              <a:t>affecto-imagistic</a:t>
            </a:r>
            <a:endParaRPr lang="es-EC" i="1" u="sng" dirty="0"/>
          </a:p>
        </p:txBody>
      </p:sp>
      <p:sp>
        <p:nvSpPr>
          <p:cNvPr id="5" name="Left-Right Arrow 4"/>
          <p:cNvSpPr/>
          <p:nvPr/>
        </p:nvSpPr>
        <p:spPr>
          <a:xfrm>
            <a:off x="395536" y="3140968"/>
            <a:ext cx="7632848" cy="360040"/>
          </a:xfrm>
          <a:prstGeom prst="left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TextBox 5"/>
          <p:cNvSpPr txBox="1"/>
          <p:nvPr/>
        </p:nvSpPr>
        <p:spPr>
          <a:xfrm>
            <a:off x="467544" y="256490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err="1">
                <a:solidFill>
                  <a:srgbClr val="FFFF00"/>
                </a:solidFill>
              </a:rPr>
              <a:t>A</a:t>
            </a:r>
            <a:r>
              <a:rPr lang="es-EC" sz="2400" dirty="0" err="1" smtClean="0">
                <a:solidFill>
                  <a:srgbClr val="FFFF00"/>
                </a:solidFill>
              </a:rPr>
              <a:t>ffecto-imagistic</a:t>
            </a:r>
            <a:r>
              <a:rPr lang="es-EC" dirty="0" smtClean="0">
                <a:solidFill>
                  <a:srgbClr val="FFFF00"/>
                </a:solidFill>
              </a:rPr>
              <a:t>				            </a:t>
            </a:r>
            <a:r>
              <a:rPr lang="es-EC" sz="2400" dirty="0" err="1" smtClean="0">
                <a:solidFill>
                  <a:srgbClr val="FFFF00"/>
                </a:solidFill>
              </a:rPr>
              <a:t>Analitico</a:t>
            </a:r>
            <a:endParaRPr lang="es-EC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393305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Ideófono</a:t>
            </a:r>
            <a:r>
              <a:rPr lang="es-EC" dirty="0" smtClean="0"/>
              <a:t>			         Expresivo		             Verbo </a:t>
            </a:r>
            <a:endParaRPr lang="es-EC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4869160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¡¡Chitan         </a:t>
            </a:r>
            <a:r>
              <a:rPr lang="es-EC" i="1" dirty="0" err="1" smtClean="0"/>
              <a:t>chitan</a:t>
            </a:r>
            <a:r>
              <a:rPr lang="es-EC" i="1" dirty="0" smtClean="0"/>
              <a:t>!!</a:t>
            </a:r>
          </a:p>
          <a:p>
            <a:r>
              <a:rPr lang="es-EC" dirty="0" err="1"/>
              <a:t>b</a:t>
            </a:r>
            <a:r>
              <a:rPr lang="es-EC" dirty="0" err="1" smtClean="0"/>
              <a:t>rincar:IDEO</a:t>
            </a:r>
            <a:r>
              <a:rPr lang="es-EC" dirty="0" smtClean="0"/>
              <a:t> </a:t>
            </a:r>
            <a:r>
              <a:rPr lang="es-EC" dirty="0" err="1" smtClean="0"/>
              <a:t>brincar;IDEO</a:t>
            </a:r>
            <a:endParaRPr lang="es-EC" dirty="0" smtClean="0"/>
          </a:p>
          <a:p>
            <a:r>
              <a:rPr lang="es-EC" dirty="0" smtClean="0"/>
              <a:t>(Algo brincando)</a:t>
            </a:r>
            <a:endParaRPr lang="es-EC" dirty="0"/>
          </a:p>
        </p:txBody>
      </p:sp>
      <p:sp>
        <p:nvSpPr>
          <p:cNvPr id="9" name="TextBox 8"/>
          <p:cNvSpPr txBox="1"/>
          <p:nvPr/>
        </p:nvSpPr>
        <p:spPr>
          <a:xfrm>
            <a:off x="3059832" y="4908869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Su –                                  ji            –e </a:t>
            </a:r>
          </a:p>
          <a:p>
            <a:r>
              <a:rPr lang="es-EC" dirty="0" err="1" smtClean="0"/>
              <a:t>Mover.por.un.resorte</a:t>
            </a:r>
            <a:r>
              <a:rPr lang="es-EC" dirty="0" smtClean="0"/>
              <a:t> – IR:GEN –DCL</a:t>
            </a:r>
          </a:p>
          <a:p>
            <a:r>
              <a:rPr lang="es-EC" dirty="0" smtClean="0"/>
              <a:t>‘Se fue corriendo.’</a:t>
            </a:r>
            <a:endParaRPr lang="es-EC" dirty="0"/>
          </a:p>
        </p:txBody>
      </p:sp>
      <p:sp>
        <p:nvSpPr>
          <p:cNvPr id="11" name="TextBox 10"/>
          <p:cNvSpPr txBox="1"/>
          <p:nvPr/>
        </p:nvSpPr>
        <p:spPr>
          <a:xfrm>
            <a:off x="7092280" y="486223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Ji –e.</a:t>
            </a:r>
          </a:p>
          <a:p>
            <a:r>
              <a:rPr lang="es-EC" dirty="0" smtClean="0"/>
              <a:t>Ir –DCL</a:t>
            </a:r>
          </a:p>
          <a:p>
            <a:r>
              <a:rPr lang="es-EC" dirty="0" smtClean="0"/>
              <a:t>‘Se fue.’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6684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584" y="474345"/>
            <a:ext cx="770485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Morfo-</a:t>
            </a:r>
            <a:r>
              <a:rPr lang="es-EC" sz="2400" dirty="0" err="1"/>
              <a:t>Síntactico</a:t>
            </a:r>
            <a:endParaRPr lang="es-EC" sz="2400" dirty="0"/>
          </a:p>
          <a:p>
            <a:pPr marL="342900" indent="-342900">
              <a:buAutoNum type="arabicPeriod"/>
            </a:pPr>
            <a:r>
              <a:rPr lang="es-EC" dirty="0" smtClean="0"/>
              <a:t>El </a:t>
            </a:r>
            <a:r>
              <a:rPr lang="es-EC" dirty="0"/>
              <a:t>solo morfema que lleva es el  sufijo –</a:t>
            </a:r>
            <a:r>
              <a:rPr lang="es-EC" i="1" dirty="0" smtClean="0"/>
              <a:t>le</a:t>
            </a:r>
          </a:p>
          <a:p>
            <a:r>
              <a:rPr lang="es-EC" i="1" dirty="0" smtClean="0"/>
              <a:t>	</a:t>
            </a:r>
            <a:endParaRPr lang="es-EC" i="1" dirty="0"/>
          </a:p>
          <a:p>
            <a:pPr marL="342900" indent="-342900">
              <a:buAutoNum type="arabicPeriod" startAt="2"/>
            </a:pPr>
            <a:r>
              <a:rPr lang="es-EC" dirty="0" smtClean="0"/>
              <a:t>Se </a:t>
            </a:r>
            <a:r>
              <a:rPr lang="es-EC" dirty="0"/>
              <a:t>puede ocurre al </a:t>
            </a:r>
            <a:r>
              <a:rPr lang="es-EC" dirty="0" err="1" smtClean="0"/>
              <a:t>empece</a:t>
            </a:r>
            <a:r>
              <a:rPr lang="es-EC" dirty="0" smtClean="0"/>
              <a:t>, en </a:t>
            </a:r>
            <a:r>
              <a:rPr lang="es-EC" dirty="0"/>
              <a:t>media o </a:t>
            </a:r>
            <a:r>
              <a:rPr lang="es-EC" dirty="0" smtClean="0"/>
              <a:t>al fin de oración. </a:t>
            </a:r>
          </a:p>
          <a:p>
            <a:pPr marL="342900" indent="-342900">
              <a:buAutoNum type="arabicPeriod" startAt="2"/>
            </a:pPr>
            <a:endParaRPr lang="es-EC" dirty="0"/>
          </a:p>
          <a:p>
            <a:r>
              <a:rPr lang="es-EC" dirty="0"/>
              <a:t>	a.    </a:t>
            </a:r>
            <a:r>
              <a:rPr lang="es-EC" i="1" dirty="0" err="1" smtClean="0">
                <a:solidFill>
                  <a:srgbClr val="FFFF00"/>
                </a:solidFill>
              </a:rPr>
              <a:t>Biti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>
                <a:solidFill>
                  <a:srgbClr val="FFFF00"/>
                </a:solidFill>
              </a:rPr>
              <a:t>biti</a:t>
            </a:r>
            <a:r>
              <a:rPr lang="es-EC" i="1" dirty="0">
                <a:solidFill>
                  <a:srgbClr val="FFFF00"/>
                </a:solidFill>
              </a:rPr>
              <a:t> </a:t>
            </a:r>
            <a:r>
              <a:rPr lang="es-EC" i="1" dirty="0"/>
              <a:t>Juan </a:t>
            </a:r>
            <a:r>
              <a:rPr lang="es-EC" i="1" dirty="0" err="1" smtClean="0"/>
              <a:t>jelenchi</a:t>
            </a:r>
            <a:r>
              <a:rPr lang="es-EC" i="1" dirty="0" smtClean="0"/>
              <a:t> </a:t>
            </a:r>
            <a:r>
              <a:rPr lang="es-EC" i="1" dirty="0" err="1"/>
              <a:t>jinae</a:t>
            </a:r>
            <a:r>
              <a:rPr lang="es-EC" i="1" dirty="0"/>
              <a:t> </a:t>
            </a:r>
            <a:r>
              <a:rPr lang="es-EC" i="1" dirty="0" smtClean="0"/>
              <a:t> </a:t>
            </a:r>
            <a:r>
              <a:rPr lang="en-US" i="1" dirty="0"/>
              <a:t> ‘</a:t>
            </a:r>
            <a:r>
              <a:rPr lang="en-US" i="1" dirty="0" err="1">
                <a:solidFill>
                  <a:srgbClr val="FFFF00"/>
                </a:solidFill>
              </a:rPr>
              <a:t>Biti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biti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dirty="0"/>
              <a:t>Juan se </a:t>
            </a:r>
            <a:r>
              <a:rPr lang="en-US" dirty="0" err="1"/>
              <a:t>fue</a:t>
            </a:r>
            <a:r>
              <a:rPr lang="en-US" dirty="0"/>
              <a:t> en la </a:t>
            </a:r>
            <a:r>
              <a:rPr lang="en-US" dirty="0" err="1"/>
              <a:t>selva</a:t>
            </a:r>
            <a:r>
              <a:rPr lang="en-US" dirty="0"/>
              <a:t>’</a:t>
            </a:r>
            <a:endParaRPr lang="es-EC" i="1" dirty="0" smtClean="0"/>
          </a:p>
          <a:p>
            <a:r>
              <a:rPr lang="en-US" i="1" dirty="0"/>
              <a:t>	</a:t>
            </a:r>
            <a:r>
              <a:rPr lang="en-US" dirty="0" smtClean="0"/>
              <a:t>b.     </a:t>
            </a:r>
            <a:r>
              <a:rPr lang="en-US" i="1" dirty="0" smtClean="0"/>
              <a:t>Juan </a:t>
            </a:r>
            <a:r>
              <a:rPr lang="en-US" i="1" dirty="0" err="1" smtClean="0">
                <a:solidFill>
                  <a:srgbClr val="FFFF00"/>
                </a:solidFill>
              </a:rPr>
              <a:t>biti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biti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/>
              <a:t>jelenchi</a:t>
            </a:r>
            <a:r>
              <a:rPr lang="en-US" i="1" dirty="0" smtClean="0"/>
              <a:t> </a:t>
            </a:r>
            <a:r>
              <a:rPr lang="en-US" i="1" dirty="0" err="1" smtClean="0"/>
              <a:t>jinae</a:t>
            </a:r>
            <a:r>
              <a:rPr lang="en-US" i="1" dirty="0" smtClean="0"/>
              <a:t>.</a:t>
            </a:r>
          </a:p>
          <a:p>
            <a:r>
              <a:rPr lang="en-US" i="1" dirty="0"/>
              <a:t>	</a:t>
            </a:r>
            <a:r>
              <a:rPr lang="en-US" i="1" dirty="0" smtClean="0"/>
              <a:t>c.     Juan </a:t>
            </a:r>
            <a:r>
              <a:rPr lang="en-US" i="1" dirty="0" err="1" smtClean="0"/>
              <a:t>jelenchi</a:t>
            </a:r>
            <a:r>
              <a:rPr lang="en-US" i="1" dirty="0" smtClean="0"/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biti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biti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/>
              <a:t>jinae</a:t>
            </a:r>
            <a:r>
              <a:rPr lang="en-US" i="1" dirty="0" smtClean="0"/>
              <a:t>.</a:t>
            </a:r>
          </a:p>
          <a:p>
            <a:r>
              <a:rPr lang="en-US" i="1" dirty="0"/>
              <a:t>	</a:t>
            </a:r>
            <a:r>
              <a:rPr lang="en-US" i="1" dirty="0" smtClean="0"/>
              <a:t>d.    Juan </a:t>
            </a:r>
            <a:r>
              <a:rPr lang="en-US" i="1" dirty="0" err="1" smtClean="0"/>
              <a:t>jelenchi</a:t>
            </a:r>
            <a:r>
              <a:rPr lang="en-US" i="1" dirty="0" smtClean="0"/>
              <a:t> </a:t>
            </a:r>
            <a:r>
              <a:rPr lang="en-US" i="1" dirty="0" err="1" smtClean="0"/>
              <a:t>jinae</a:t>
            </a:r>
            <a:r>
              <a:rPr lang="en-US" i="1" dirty="0" smtClean="0"/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biti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biti</a:t>
            </a:r>
            <a:r>
              <a:rPr lang="en-US" i="1" dirty="0" smtClean="0">
                <a:solidFill>
                  <a:srgbClr val="FFFF00"/>
                </a:solidFill>
              </a:rPr>
              <a:t>.</a:t>
            </a:r>
          </a:p>
          <a:p>
            <a:endParaRPr lang="en-US" i="1" dirty="0">
              <a:solidFill>
                <a:srgbClr val="FFFF00"/>
              </a:solidFill>
            </a:endParaRPr>
          </a:p>
          <a:p>
            <a:r>
              <a:rPr lang="en-US" dirty="0" smtClean="0"/>
              <a:t>En los </a:t>
            </a:r>
            <a:r>
              <a:rPr lang="en-US" dirty="0" err="1" smtClean="0"/>
              <a:t>ejemplos</a:t>
            </a:r>
            <a:r>
              <a:rPr lang="en-US" dirty="0" smtClean="0"/>
              <a:t> </a:t>
            </a:r>
            <a:r>
              <a:rPr lang="en-US" dirty="0" err="1" smtClean="0"/>
              <a:t>arriba</a:t>
            </a:r>
            <a:r>
              <a:rPr lang="en-US" dirty="0" smtClean="0"/>
              <a:t> el </a:t>
            </a:r>
            <a:r>
              <a:rPr lang="en-US" dirty="0" err="1" smtClean="0"/>
              <a:t>ideófono</a:t>
            </a:r>
            <a:r>
              <a:rPr lang="en-US" dirty="0" smtClean="0"/>
              <a:t> da </a:t>
            </a:r>
            <a:r>
              <a:rPr lang="en-US" dirty="0" err="1" smtClean="0"/>
              <a:t>información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el </a:t>
            </a:r>
            <a:r>
              <a:rPr lang="en-US" dirty="0" err="1" smtClean="0"/>
              <a:t>manera</a:t>
            </a:r>
            <a:r>
              <a:rPr lang="en-US" dirty="0" smtClean="0"/>
              <a:t> de </a:t>
            </a:r>
            <a:r>
              <a:rPr lang="en-US" dirty="0" err="1" smtClean="0"/>
              <a:t>andar</a:t>
            </a:r>
            <a:r>
              <a:rPr lang="en-US" dirty="0" smtClean="0"/>
              <a:t> y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ramas</a:t>
            </a:r>
            <a:r>
              <a:rPr lang="en-US" dirty="0" smtClean="0"/>
              <a:t> </a:t>
            </a:r>
            <a:r>
              <a:rPr lang="en-US" dirty="0" err="1" smtClean="0"/>
              <a:t>quebradas</a:t>
            </a:r>
            <a:r>
              <a:rPr lang="en-US" dirty="0" smtClean="0"/>
              <a:t> no son </a:t>
            </a:r>
            <a:r>
              <a:rPr lang="en-US" dirty="0" err="1" smtClean="0"/>
              <a:t>argumentos</a:t>
            </a:r>
            <a:r>
              <a:rPr lang="en-US" dirty="0" smtClean="0"/>
              <a:t> del </a:t>
            </a:r>
            <a:r>
              <a:rPr lang="en-US" dirty="0" err="1" smtClean="0"/>
              <a:t>verbo</a:t>
            </a:r>
            <a:r>
              <a:rPr lang="en-US" dirty="0" smtClean="0"/>
              <a:t> </a:t>
            </a:r>
            <a:r>
              <a:rPr lang="en-US" i="1" dirty="0" err="1" smtClean="0"/>
              <a:t>ji</a:t>
            </a:r>
            <a:r>
              <a:rPr lang="en-US" dirty="0" smtClean="0"/>
              <a:t>. </a:t>
            </a:r>
            <a:r>
              <a:rPr lang="en-US" dirty="0" err="1" smtClean="0"/>
              <a:t>Pero</a:t>
            </a:r>
            <a:r>
              <a:rPr lang="en-US" dirty="0" smtClean="0"/>
              <a:t> </a:t>
            </a:r>
            <a:r>
              <a:rPr lang="en-US" dirty="0" err="1" smtClean="0"/>
              <a:t>cuando</a:t>
            </a:r>
            <a:r>
              <a:rPr lang="en-US" dirty="0" smtClean="0"/>
              <a:t> </a:t>
            </a:r>
            <a:r>
              <a:rPr lang="en-US" i="1" dirty="0" err="1" smtClean="0"/>
              <a:t>biti</a:t>
            </a:r>
            <a:r>
              <a:rPr lang="en-US" i="1" dirty="0" smtClean="0"/>
              <a:t> </a:t>
            </a:r>
            <a:r>
              <a:rPr lang="en-US" dirty="0" err="1" smtClean="0"/>
              <a:t>funcionaba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coverbo</a:t>
            </a:r>
            <a:r>
              <a:rPr lang="en-US" dirty="0" smtClean="0"/>
              <a:t>  el </a:t>
            </a:r>
            <a:r>
              <a:rPr lang="en-US" dirty="0" err="1" smtClean="0"/>
              <a:t>participante</a:t>
            </a:r>
            <a:r>
              <a:rPr lang="en-US" dirty="0" smtClean="0"/>
              <a:t> del </a:t>
            </a:r>
            <a:r>
              <a:rPr lang="en-US" i="1" dirty="0" err="1" smtClean="0"/>
              <a:t>biti</a:t>
            </a:r>
            <a:r>
              <a:rPr lang="en-US" dirty="0" smtClean="0"/>
              <a:t> </a:t>
            </a:r>
            <a:r>
              <a:rPr lang="en-US" dirty="0" err="1" smtClean="0"/>
              <a:t>llega</a:t>
            </a:r>
            <a:r>
              <a:rPr lang="en-US" dirty="0" smtClean="0"/>
              <a:t> a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uno</a:t>
            </a:r>
            <a:r>
              <a:rPr lang="en-US" dirty="0" smtClean="0"/>
              <a:t> de los </a:t>
            </a:r>
            <a:r>
              <a:rPr lang="en-US" dirty="0" err="1" smtClean="0"/>
              <a:t>argumentos</a:t>
            </a:r>
            <a:r>
              <a:rPr lang="en-US" dirty="0" smtClean="0"/>
              <a:t> </a:t>
            </a:r>
            <a:r>
              <a:rPr lang="en-US" dirty="0" err="1" smtClean="0"/>
              <a:t>basico</a:t>
            </a:r>
            <a:r>
              <a:rPr lang="en-US" dirty="0" smtClean="0"/>
              <a:t> del </a:t>
            </a:r>
            <a:r>
              <a:rPr lang="en-US" dirty="0" err="1" smtClean="0"/>
              <a:t>predicativo</a:t>
            </a:r>
            <a:r>
              <a:rPr lang="en-US" dirty="0" smtClean="0"/>
              <a:t>.</a:t>
            </a:r>
          </a:p>
          <a:p>
            <a:endParaRPr lang="en-US" i="1" dirty="0"/>
          </a:p>
          <a:p>
            <a:r>
              <a:rPr lang="en-US" i="1" dirty="0" smtClean="0">
                <a:solidFill>
                  <a:srgbClr val="FFFF00"/>
                </a:solidFill>
              </a:rPr>
              <a:t>	</a:t>
            </a:r>
            <a:r>
              <a:rPr lang="en-US" i="1" dirty="0"/>
              <a:t>	</a:t>
            </a:r>
            <a:r>
              <a:rPr lang="en-US" i="1" dirty="0" smtClean="0"/>
              <a:t>	</a:t>
            </a:r>
            <a:endParaRPr lang="es-EC" i="1" dirty="0"/>
          </a:p>
          <a:p>
            <a:r>
              <a:rPr lang="es-EC" i="1" dirty="0"/>
              <a:t>		</a:t>
            </a:r>
          </a:p>
          <a:p>
            <a:r>
              <a:rPr lang="es-EC" i="1" dirty="0"/>
              <a:t>	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895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27332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Cuando</a:t>
            </a:r>
            <a:r>
              <a:rPr lang="en-US" dirty="0" smtClean="0"/>
              <a:t> el </a:t>
            </a:r>
            <a:r>
              <a:rPr lang="en-US" dirty="0" err="1" smtClean="0"/>
              <a:t>coverbo</a:t>
            </a:r>
            <a:r>
              <a:rPr lang="en-US" dirty="0"/>
              <a:t> </a:t>
            </a:r>
            <a:r>
              <a:rPr lang="en-US" dirty="0" err="1" smtClean="0"/>
              <a:t>expresivo</a:t>
            </a:r>
            <a:r>
              <a:rPr lang="en-US" dirty="0" smtClean="0"/>
              <a:t> forma un </a:t>
            </a:r>
            <a:r>
              <a:rPr lang="en-US" dirty="0" err="1" smtClean="0"/>
              <a:t>predicativo</a:t>
            </a:r>
            <a:r>
              <a:rPr lang="en-US" dirty="0" smtClean="0"/>
              <a:t> </a:t>
            </a:r>
            <a:r>
              <a:rPr lang="en-US" dirty="0" err="1" smtClean="0"/>
              <a:t>complejo</a:t>
            </a:r>
            <a:r>
              <a:rPr lang="en-US" dirty="0" smtClean="0"/>
              <a:t> con un </a:t>
            </a:r>
            <a:r>
              <a:rPr lang="en-US" dirty="0" err="1" smtClean="0"/>
              <a:t>verbo</a:t>
            </a:r>
            <a:r>
              <a:rPr lang="en-US" dirty="0" smtClean="0"/>
              <a:t> </a:t>
            </a:r>
            <a:r>
              <a:rPr lang="en-US" dirty="0" err="1" smtClean="0"/>
              <a:t>generico</a:t>
            </a:r>
            <a:r>
              <a:rPr lang="en-US" dirty="0" smtClean="0"/>
              <a:t> </a:t>
            </a:r>
            <a:r>
              <a:rPr lang="en-US" dirty="0" err="1" smtClean="0"/>
              <a:t>inflexionado</a:t>
            </a:r>
            <a:r>
              <a:rPr lang="en-US" dirty="0" smtClean="0"/>
              <a:t> solo se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occure</a:t>
            </a:r>
            <a:r>
              <a:rPr lang="en-US" dirty="0" smtClean="0"/>
              <a:t> </a:t>
            </a:r>
            <a:r>
              <a:rPr lang="en-US" dirty="0" err="1" smtClean="0"/>
              <a:t>directamente</a:t>
            </a:r>
            <a:r>
              <a:rPr lang="en-US" dirty="0" smtClean="0"/>
              <a:t> antes el </a:t>
            </a:r>
            <a:r>
              <a:rPr lang="en-US" dirty="0" err="1" smtClean="0"/>
              <a:t>verbo</a:t>
            </a:r>
            <a:r>
              <a:rPr lang="en-US" dirty="0" smtClean="0"/>
              <a:t>. Si el </a:t>
            </a:r>
            <a:r>
              <a:rPr lang="en-US" dirty="0" err="1" smtClean="0"/>
              <a:t>verbo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intransitivo</a:t>
            </a:r>
            <a:r>
              <a:rPr lang="en-US" dirty="0" smtClean="0"/>
              <a:t> y </a:t>
            </a:r>
            <a:r>
              <a:rPr lang="en-US" dirty="0" err="1" smtClean="0"/>
              <a:t>marca</a:t>
            </a:r>
            <a:r>
              <a:rPr lang="en-US" dirty="0" smtClean="0"/>
              <a:t> un </a:t>
            </a:r>
            <a:r>
              <a:rPr lang="en-US" dirty="0" err="1" smtClean="0"/>
              <a:t>paciente</a:t>
            </a:r>
            <a:r>
              <a:rPr lang="en-US" dirty="0" smtClean="0"/>
              <a:t> el </a:t>
            </a:r>
            <a:r>
              <a:rPr lang="en-US" dirty="0" err="1" smtClean="0"/>
              <a:t>participante</a:t>
            </a:r>
            <a:r>
              <a:rPr lang="en-US" dirty="0" smtClean="0"/>
              <a:t> del </a:t>
            </a:r>
            <a:r>
              <a:rPr lang="en-US" dirty="0" err="1" smtClean="0"/>
              <a:t>coverbo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el </a:t>
            </a:r>
            <a:r>
              <a:rPr lang="en-US" dirty="0" err="1" smtClean="0"/>
              <a:t>sujeto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2.	</a:t>
            </a:r>
            <a:r>
              <a:rPr lang="en-US" i="1" dirty="0" smtClean="0"/>
              <a:t> (Ali)       </a:t>
            </a:r>
            <a:r>
              <a:rPr lang="en-US" i="1" dirty="0" err="1" smtClean="0"/>
              <a:t>biti</a:t>
            </a:r>
            <a:r>
              <a:rPr lang="en-US" i="1" dirty="0" smtClean="0"/>
              <a:t>           </a:t>
            </a:r>
            <a:r>
              <a:rPr lang="en-US" i="1" dirty="0" err="1" smtClean="0"/>
              <a:t>ji</a:t>
            </a:r>
            <a:r>
              <a:rPr lang="en-US" i="1" dirty="0" smtClean="0"/>
              <a:t>-e       *</a:t>
            </a:r>
            <a:r>
              <a:rPr lang="en-US" i="1" dirty="0" err="1" smtClean="0"/>
              <a:t>jie</a:t>
            </a:r>
            <a:r>
              <a:rPr lang="en-US" i="1" dirty="0" smtClean="0"/>
              <a:t> </a:t>
            </a:r>
            <a:r>
              <a:rPr lang="en-US" i="1" dirty="0" err="1" smtClean="0"/>
              <a:t>biti</a:t>
            </a:r>
            <a:endParaRPr lang="en-US" i="1" dirty="0" smtClean="0"/>
          </a:p>
          <a:p>
            <a:r>
              <a:rPr lang="en-US" dirty="0" smtClean="0"/>
              <a:t>	(</a:t>
            </a:r>
            <a:r>
              <a:rPr lang="en-US" dirty="0" err="1" smtClean="0"/>
              <a:t>rama</a:t>
            </a:r>
            <a:r>
              <a:rPr lang="en-US" dirty="0" smtClean="0"/>
              <a:t>) </a:t>
            </a:r>
            <a:r>
              <a:rPr lang="en-US" dirty="0" err="1" smtClean="0"/>
              <a:t>quebrar</a:t>
            </a:r>
            <a:r>
              <a:rPr lang="en-US" dirty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-DCL</a:t>
            </a:r>
          </a:p>
          <a:p>
            <a:r>
              <a:rPr lang="en-US" dirty="0" smtClean="0"/>
              <a:t>	‘Se </a:t>
            </a:r>
            <a:r>
              <a:rPr lang="en-US" dirty="0" err="1" smtClean="0"/>
              <a:t>quebró</a:t>
            </a:r>
            <a:r>
              <a:rPr lang="en-US" dirty="0" smtClean="0"/>
              <a:t> la </a:t>
            </a:r>
            <a:r>
              <a:rPr lang="en-US" dirty="0" err="1" smtClean="0"/>
              <a:t>rama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pequeña</a:t>
            </a:r>
            <a:r>
              <a:rPr lang="en-US" dirty="0" smtClean="0"/>
              <a:t> y </a:t>
            </a:r>
            <a:r>
              <a:rPr lang="en-US" dirty="0" err="1" smtClean="0"/>
              <a:t>seca</a:t>
            </a:r>
            <a:r>
              <a:rPr lang="en-US" dirty="0" smtClean="0"/>
              <a:t>).’	</a:t>
            </a:r>
            <a:r>
              <a:rPr lang="en-US" i="1" dirty="0" smtClean="0">
                <a:solidFill>
                  <a:srgbClr val="FFFF00"/>
                </a:solidFill>
              </a:rPr>
              <a:t>							</a:t>
            </a:r>
            <a:r>
              <a:rPr lang="en-US" i="1" dirty="0">
                <a:solidFill>
                  <a:srgbClr val="FFFF00"/>
                </a:solidFill>
              </a:rPr>
              <a:t>	</a:t>
            </a:r>
            <a:r>
              <a:rPr lang="en-US" i="1" dirty="0" smtClean="0">
                <a:solidFill>
                  <a:srgbClr val="FFFF00"/>
                </a:solidFill>
              </a:rPr>
              <a:t>					</a:t>
            </a:r>
          </a:p>
          <a:p>
            <a:endParaRPr lang="en-US" i="1" dirty="0">
              <a:solidFill>
                <a:srgbClr val="FFFF00"/>
              </a:solidFill>
            </a:endParaRPr>
          </a:p>
          <a:p>
            <a:r>
              <a:rPr lang="en-US" dirty="0" smtClean="0"/>
              <a:t>Si el </a:t>
            </a:r>
            <a:r>
              <a:rPr lang="en-US" dirty="0" err="1" smtClean="0"/>
              <a:t>verbo</a:t>
            </a:r>
            <a:r>
              <a:rPr lang="en-US" dirty="0" smtClean="0"/>
              <a:t> </a:t>
            </a:r>
            <a:r>
              <a:rPr lang="en-US" dirty="0" err="1" smtClean="0"/>
              <a:t>generico</a:t>
            </a:r>
            <a:r>
              <a:rPr lang="en-US" dirty="0" smtClean="0"/>
              <a:t> </a:t>
            </a:r>
            <a:r>
              <a:rPr lang="en-US" dirty="0" err="1" smtClean="0"/>
              <a:t>marca</a:t>
            </a:r>
            <a:r>
              <a:rPr lang="en-US" dirty="0" smtClean="0"/>
              <a:t> </a:t>
            </a:r>
            <a:r>
              <a:rPr lang="en-US" dirty="0" smtClean="0"/>
              <a:t>un actor o </a:t>
            </a:r>
            <a:r>
              <a:rPr lang="en-US" dirty="0" err="1" smtClean="0"/>
              <a:t>agente</a:t>
            </a:r>
            <a:r>
              <a:rPr lang="en-US" dirty="0" smtClean="0"/>
              <a:t> el </a:t>
            </a:r>
            <a:r>
              <a:rPr lang="en-US" dirty="0" err="1" smtClean="0"/>
              <a:t>predicativo</a:t>
            </a:r>
            <a:r>
              <a:rPr lang="en-US" dirty="0" smtClean="0"/>
              <a:t> </a:t>
            </a:r>
            <a:r>
              <a:rPr lang="en-US" dirty="0" err="1" smtClean="0"/>
              <a:t>complejo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transitivo</a:t>
            </a:r>
            <a:r>
              <a:rPr lang="en-US" dirty="0" smtClean="0"/>
              <a:t> y el </a:t>
            </a:r>
            <a:r>
              <a:rPr lang="en-US" dirty="0" err="1" smtClean="0"/>
              <a:t>participante</a:t>
            </a:r>
            <a:r>
              <a:rPr lang="en-US" dirty="0" smtClean="0"/>
              <a:t> del </a:t>
            </a:r>
            <a:r>
              <a:rPr lang="en-US" dirty="0" err="1" smtClean="0"/>
              <a:t>coverbo</a:t>
            </a:r>
            <a:r>
              <a:rPr lang="en-US" dirty="0" smtClean="0"/>
              <a:t> </a:t>
            </a:r>
            <a:r>
              <a:rPr lang="en-US" dirty="0" smtClean="0"/>
              <a:t> </a:t>
            </a:r>
            <a:r>
              <a:rPr lang="en-US" i="1" dirty="0" err="1" smtClean="0"/>
              <a:t>biti</a:t>
            </a:r>
            <a:r>
              <a:rPr lang="en-US" i="1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smtClean="0"/>
              <a:t>el </a:t>
            </a:r>
            <a:r>
              <a:rPr lang="en-US" dirty="0" err="1" smtClean="0"/>
              <a:t>objeto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lvl="1"/>
            <a:r>
              <a:rPr lang="en-US" dirty="0" smtClean="0"/>
              <a:t>3.	</a:t>
            </a:r>
            <a:r>
              <a:rPr lang="en-US" i="1" dirty="0" smtClean="0"/>
              <a:t>(Juan)  (</a:t>
            </a:r>
            <a:r>
              <a:rPr lang="en-US" i="1" dirty="0" err="1" smtClean="0"/>
              <a:t>ali</a:t>
            </a:r>
            <a:r>
              <a:rPr lang="en-US" i="1" dirty="0" smtClean="0"/>
              <a:t>=</a:t>
            </a:r>
            <a:r>
              <a:rPr lang="en-US" i="1" dirty="0" err="1" smtClean="0"/>
              <a:t>ka</a:t>
            </a:r>
            <a:r>
              <a:rPr lang="en-US" i="1" dirty="0" smtClean="0"/>
              <a:t>)           </a:t>
            </a:r>
            <a:r>
              <a:rPr lang="en-US" i="1" dirty="0" err="1" smtClean="0"/>
              <a:t>biti</a:t>
            </a:r>
            <a:r>
              <a:rPr lang="en-US" i="1" dirty="0" smtClean="0"/>
              <a:t> -le             </a:t>
            </a:r>
            <a:r>
              <a:rPr lang="en-US" i="1" dirty="0" err="1" smtClean="0"/>
              <a:t>ke</a:t>
            </a:r>
            <a:r>
              <a:rPr lang="en-US" i="1" dirty="0" smtClean="0"/>
              <a:t>-e     *Juan </a:t>
            </a:r>
            <a:r>
              <a:rPr lang="en-US" i="1" dirty="0" err="1" smtClean="0"/>
              <a:t>bitile</a:t>
            </a:r>
            <a:r>
              <a:rPr lang="en-US" i="1" dirty="0" smtClean="0"/>
              <a:t> </a:t>
            </a:r>
            <a:r>
              <a:rPr lang="en-US" i="1" dirty="0" err="1" smtClean="0"/>
              <a:t>alika</a:t>
            </a:r>
            <a:r>
              <a:rPr lang="en-US" i="1" dirty="0" smtClean="0"/>
              <a:t> </a:t>
            </a:r>
            <a:r>
              <a:rPr lang="en-US" i="1" dirty="0" err="1" smtClean="0"/>
              <a:t>kee</a:t>
            </a:r>
            <a:r>
              <a:rPr lang="en-US" i="1" dirty="0" smtClean="0"/>
              <a:t>/*Juan alike </a:t>
            </a:r>
            <a:r>
              <a:rPr lang="en-US" i="1" dirty="0" err="1" smtClean="0"/>
              <a:t>kee</a:t>
            </a:r>
            <a:r>
              <a:rPr lang="en-US" i="1" dirty="0" smtClean="0"/>
              <a:t> </a:t>
            </a:r>
            <a:r>
              <a:rPr lang="en-US" i="1" dirty="0" err="1" smtClean="0"/>
              <a:t>bitile</a:t>
            </a:r>
            <a:endParaRPr lang="en-US" i="1" dirty="0" smtClean="0"/>
          </a:p>
          <a:p>
            <a:r>
              <a:rPr lang="en-US" dirty="0" smtClean="0"/>
              <a:t>	(Juan) (</a:t>
            </a:r>
            <a:r>
              <a:rPr lang="en-US" dirty="0" err="1" smtClean="0"/>
              <a:t>rama</a:t>
            </a:r>
            <a:r>
              <a:rPr lang="en-US" dirty="0" smtClean="0"/>
              <a:t> =ACC) </a:t>
            </a:r>
            <a:r>
              <a:rPr lang="en-US" dirty="0" err="1" smtClean="0"/>
              <a:t>quebrar</a:t>
            </a:r>
            <a:r>
              <a:rPr lang="en-US" dirty="0" smtClean="0"/>
              <a:t>-SUF </a:t>
            </a:r>
            <a:r>
              <a:rPr lang="en-US" dirty="0" err="1"/>
              <a:t>ir</a:t>
            </a:r>
            <a:r>
              <a:rPr lang="en-US" dirty="0"/>
              <a:t>-DCL</a:t>
            </a:r>
          </a:p>
          <a:p>
            <a:r>
              <a:rPr lang="en-US" dirty="0"/>
              <a:t>	</a:t>
            </a:r>
            <a:r>
              <a:rPr lang="en-US" dirty="0" smtClean="0"/>
              <a:t>‘Juan </a:t>
            </a:r>
            <a:r>
              <a:rPr lang="en-US" dirty="0" err="1"/>
              <a:t>quebró</a:t>
            </a:r>
            <a:r>
              <a:rPr lang="en-US" dirty="0"/>
              <a:t> la </a:t>
            </a:r>
            <a:r>
              <a:rPr lang="en-US" dirty="0" err="1"/>
              <a:t>rama</a:t>
            </a:r>
            <a:r>
              <a:rPr lang="en-US" dirty="0"/>
              <a:t> (</a:t>
            </a:r>
            <a:r>
              <a:rPr lang="en-US" dirty="0" err="1"/>
              <a:t>pequeña</a:t>
            </a:r>
            <a:r>
              <a:rPr lang="en-US" dirty="0"/>
              <a:t> y </a:t>
            </a:r>
            <a:r>
              <a:rPr lang="en-US" dirty="0" err="1" smtClean="0"/>
              <a:t>seca</a:t>
            </a:r>
            <a:r>
              <a:rPr lang="en-US" dirty="0" smtClean="0"/>
              <a:t>).’</a:t>
            </a:r>
            <a:r>
              <a:rPr lang="en-US" dirty="0"/>
              <a:t>	</a:t>
            </a:r>
            <a:endParaRPr lang="en-US" i="1" dirty="0" smtClean="0"/>
          </a:p>
          <a:p>
            <a:pPr marL="342900" indent="-342900">
              <a:buAutoNum type="arabicPeriod" startAt="2"/>
            </a:pPr>
            <a:endParaRPr lang="en-US" i="1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790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3808" y="548680"/>
            <a:ext cx="2219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 </a:t>
            </a:r>
            <a:endParaRPr lang="es-EC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548680"/>
            <a:ext cx="8712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4.	</a:t>
            </a:r>
            <a:r>
              <a:rPr lang="es-EC" dirty="0" err="1" smtClean="0"/>
              <a:t>Ideófonos</a:t>
            </a:r>
            <a:r>
              <a:rPr lang="es-EC" dirty="0" smtClean="0"/>
              <a:t> puede ocurre con uno de cinco verbos </a:t>
            </a:r>
            <a:r>
              <a:rPr lang="es-EC" dirty="0" err="1" smtClean="0"/>
              <a:t>basicos</a:t>
            </a:r>
            <a:r>
              <a:rPr lang="es-EC" dirty="0" smtClean="0"/>
              <a:t> de </a:t>
            </a:r>
            <a:r>
              <a:rPr lang="es-EC" dirty="0" err="1" smtClean="0"/>
              <a:t>Tsafiki</a:t>
            </a:r>
            <a:r>
              <a:rPr lang="es-EC" dirty="0" smtClean="0"/>
              <a:t> (</a:t>
            </a:r>
            <a:r>
              <a:rPr lang="es-EC" i="1" dirty="0" err="1" smtClean="0"/>
              <a:t>ki</a:t>
            </a:r>
            <a:r>
              <a:rPr lang="es-EC" i="1" dirty="0" smtClean="0"/>
              <a:t> </a:t>
            </a:r>
            <a:r>
              <a:rPr lang="es-EC" dirty="0" smtClean="0"/>
              <a:t>‘hacer’, </a:t>
            </a:r>
            <a:r>
              <a:rPr lang="es-EC" i="1" dirty="0" smtClean="0"/>
              <a:t>i </a:t>
            </a:r>
            <a:r>
              <a:rPr lang="es-EC" dirty="0" smtClean="0"/>
              <a:t>‘volverse’, </a:t>
            </a:r>
            <a:r>
              <a:rPr lang="es-EC" i="1" dirty="0" smtClean="0"/>
              <a:t>ti </a:t>
            </a:r>
            <a:r>
              <a:rPr lang="es-EC" dirty="0" smtClean="0"/>
              <a:t>‘decir</a:t>
            </a:r>
            <a:r>
              <a:rPr lang="en-US" dirty="0" smtClean="0"/>
              <a:t>/</a:t>
            </a:r>
            <a:r>
              <a:rPr lang="en-US" dirty="0" err="1" smtClean="0"/>
              <a:t>expresar</a:t>
            </a:r>
            <a:r>
              <a:rPr lang="en-US" dirty="0" smtClean="0"/>
              <a:t>’, </a:t>
            </a:r>
            <a:r>
              <a:rPr lang="en-US" i="1" dirty="0" err="1" smtClean="0"/>
              <a:t>jo</a:t>
            </a:r>
            <a:r>
              <a:rPr lang="en-US" i="1" dirty="0" smtClean="0"/>
              <a:t> </a:t>
            </a:r>
            <a:r>
              <a:rPr lang="en-US" dirty="0" smtClean="0"/>
              <a:t>‘</a:t>
            </a:r>
            <a:r>
              <a:rPr lang="en-US" dirty="0" err="1" smtClean="0"/>
              <a:t>ser</a:t>
            </a:r>
            <a:r>
              <a:rPr lang="en-US" dirty="0" smtClean="0"/>
              <a:t>’, or </a:t>
            </a:r>
            <a:r>
              <a:rPr lang="en-US" i="1" dirty="0" err="1" smtClean="0"/>
              <a:t>ra</a:t>
            </a:r>
            <a:r>
              <a:rPr lang="en-US" i="1" dirty="0"/>
              <a:t> </a:t>
            </a:r>
            <a:r>
              <a:rPr lang="en-US" dirty="0" smtClean="0"/>
              <a:t>‘</a:t>
            </a:r>
            <a:r>
              <a:rPr lang="en-US" dirty="0" err="1" smtClean="0"/>
              <a:t>estar</a:t>
            </a:r>
            <a:r>
              <a:rPr lang="en-US" dirty="0" smtClean="0"/>
              <a:t> en un </a:t>
            </a:r>
            <a:r>
              <a:rPr lang="en-US" dirty="0" err="1" smtClean="0"/>
              <a:t>posici</a:t>
            </a:r>
            <a:r>
              <a:rPr lang="es-EC" dirty="0" err="1" smtClean="0"/>
              <a:t>ón</a:t>
            </a:r>
            <a:r>
              <a:rPr lang="es-EC" dirty="0" smtClean="0"/>
              <a:t>’). Estos verbos funcionan como   </a:t>
            </a:r>
            <a:r>
              <a:rPr lang="es-EC" i="1" dirty="0" smtClean="0"/>
              <a:t>verbum </a:t>
            </a:r>
            <a:r>
              <a:rPr lang="es-EC" i="1" dirty="0" err="1" smtClean="0"/>
              <a:t>dicendi</a:t>
            </a:r>
            <a:r>
              <a:rPr lang="es-EC" i="1" dirty="0" smtClean="0"/>
              <a:t>:</a:t>
            </a:r>
          </a:p>
          <a:p>
            <a:r>
              <a:rPr lang="es-EC" i="1" dirty="0"/>
              <a:t>	</a:t>
            </a:r>
            <a:endParaRPr lang="es-EC" i="1" dirty="0" smtClean="0"/>
          </a:p>
          <a:p>
            <a:r>
              <a:rPr lang="es-EC" i="1" dirty="0"/>
              <a:t>	</a:t>
            </a:r>
            <a:endParaRPr lang="es-EC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4386161"/>
            <a:ext cx="9036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	                </a:t>
            </a:r>
            <a:r>
              <a:rPr lang="en-US" i="1" dirty="0" err="1" smtClean="0"/>
              <a:t>Yari</a:t>
            </a:r>
            <a:r>
              <a:rPr lang="en-US" i="1" dirty="0" smtClean="0"/>
              <a:t> </a:t>
            </a:r>
            <a:r>
              <a:rPr lang="en-US" i="1" dirty="0" err="1" smtClean="0"/>
              <a:t>todan</a:t>
            </a:r>
            <a:r>
              <a:rPr lang="en-US" i="1" dirty="0" smtClean="0"/>
              <a:t> </a:t>
            </a:r>
            <a:r>
              <a:rPr lang="en-US" i="1" dirty="0" err="1" smtClean="0"/>
              <a:t>kunta</a:t>
            </a:r>
            <a:r>
              <a:rPr lang="en-US" i="1" dirty="0" smtClean="0"/>
              <a:t> </a:t>
            </a:r>
            <a:r>
              <a:rPr lang="en-US" i="1" dirty="0" err="1" smtClean="0"/>
              <a:t>niyato</a:t>
            </a:r>
            <a:r>
              <a:rPr lang="en-US" i="1" dirty="0" smtClean="0"/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bito</a:t>
            </a:r>
            <a:r>
              <a:rPr lang="en-US" i="1" dirty="0" smtClean="0">
                <a:solidFill>
                  <a:srgbClr val="FFFF00"/>
                </a:solidFill>
              </a:rPr>
              <a:t>::: </a:t>
            </a:r>
            <a:r>
              <a:rPr lang="en-US" i="1" dirty="0" err="1" smtClean="0">
                <a:solidFill>
                  <a:srgbClr val="FFFF00"/>
                </a:solidFill>
              </a:rPr>
              <a:t>klon</a:t>
            </a:r>
            <a:r>
              <a:rPr lang="en-US" i="1" dirty="0" smtClean="0"/>
              <a:t>::: </a:t>
            </a:r>
            <a:r>
              <a:rPr lang="en-US" i="1" dirty="0" err="1" smtClean="0"/>
              <a:t>timan</a:t>
            </a:r>
            <a:r>
              <a:rPr lang="en-US" i="1" dirty="0" smtClean="0"/>
              <a:t>’ </a:t>
            </a:r>
            <a:r>
              <a:rPr lang="en-US" i="1" dirty="0" err="1" smtClean="0"/>
              <a:t>ya</a:t>
            </a:r>
            <a:r>
              <a:rPr lang="en-US" i="1" dirty="0" smtClean="0"/>
              <a:t>.</a:t>
            </a:r>
          </a:p>
          <a:p>
            <a:endParaRPr lang="en-US" i="1" dirty="0"/>
          </a:p>
          <a:p>
            <a:r>
              <a:rPr lang="es-EC" i="1" dirty="0"/>
              <a:t>ya  =</a:t>
            </a:r>
            <a:r>
              <a:rPr lang="es-EC" i="1" dirty="0" err="1"/>
              <a:t>ri</a:t>
            </a:r>
            <a:r>
              <a:rPr lang="es-EC" i="1" dirty="0"/>
              <a:t>  </a:t>
            </a:r>
            <a:r>
              <a:rPr lang="es-EC" i="1" dirty="0" smtClean="0"/>
              <a:t>      toda         </a:t>
            </a:r>
            <a:r>
              <a:rPr lang="es-EC" i="1" dirty="0"/>
              <a:t>-n   </a:t>
            </a:r>
            <a:r>
              <a:rPr lang="es-EC" i="1" dirty="0" smtClean="0"/>
              <a:t>        </a:t>
            </a:r>
            <a:r>
              <a:rPr lang="es-EC" i="1" dirty="0" err="1" smtClean="0"/>
              <a:t>kunta</a:t>
            </a:r>
            <a:r>
              <a:rPr lang="es-EC" i="1" dirty="0" smtClean="0"/>
              <a:t>   </a:t>
            </a:r>
            <a:r>
              <a:rPr lang="es-EC" i="1" dirty="0" err="1"/>
              <a:t>niya</a:t>
            </a:r>
            <a:r>
              <a:rPr lang="es-EC" i="1" dirty="0"/>
              <a:t>  -</a:t>
            </a:r>
            <a:r>
              <a:rPr lang="es-EC" i="1" dirty="0" err="1"/>
              <a:t>to</a:t>
            </a:r>
            <a:r>
              <a:rPr lang="es-EC" i="1" dirty="0"/>
              <a:t> </a:t>
            </a:r>
            <a:r>
              <a:rPr lang="es-EC" i="1" dirty="0" smtClean="0"/>
              <a:t>    </a:t>
            </a:r>
            <a:r>
              <a:rPr lang="es-EC" i="1" dirty="0" smtClean="0">
                <a:solidFill>
                  <a:srgbClr val="FFFF00"/>
                </a:solidFill>
              </a:rPr>
              <a:t>bito                 </a:t>
            </a:r>
            <a:r>
              <a:rPr lang="es-EC" i="1" dirty="0" err="1" smtClean="0">
                <a:solidFill>
                  <a:srgbClr val="FFFF00"/>
                </a:solidFill>
              </a:rPr>
              <a:t>klon</a:t>
            </a:r>
            <a:r>
              <a:rPr lang="es-EC" i="1" dirty="0" smtClean="0">
                <a:solidFill>
                  <a:srgbClr val="FFFF00"/>
                </a:solidFill>
              </a:rPr>
              <a:t>               </a:t>
            </a:r>
            <a:r>
              <a:rPr lang="es-EC" i="1" dirty="0" smtClean="0"/>
              <a:t>ti    </a:t>
            </a:r>
            <a:r>
              <a:rPr lang="es-EC" i="1" dirty="0"/>
              <a:t>-</a:t>
            </a:r>
            <a:r>
              <a:rPr lang="es-EC" i="1" dirty="0" err="1"/>
              <a:t>man</a:t>
            </a:r>
            <a:r>
              <a:rPr lang="es-EC" i="1" dirty="0"/>
              <a:t>  -e   </a:t>
            </a:r>
            <a:r>
              <a:rPr lang="es-EC" i="1" dirty="0" smtClean="0"/>
              <a:t>     ya</a:t>
            </a:r>
            <a:endParaRPr lang="es-EC" i="1" dirty="0"/>
          </a:p>
          <a:p>
            <a:r>
              <a:rPr lang="es-EC" dirty="0"/>
              <a:t>3P2 =FOC </a:t>
            </a:r>
            <a:r>
              <a:rPr lang="es-EC" dirty="0" err="1"/>
              <a:t>explotar:COV</a:t>
            </a:r>
            <a:r>
              <a:rPr lang="es-EC" dirty="0"/>
              <a:t> -EST trueno </a:t>
            </a:r>
            <a:r>
              <a:rPr lang="es-EC" dirty="0" smtClean="0"/>
              <a:t>cómo </a:t>
            </a:r>
            <a:r>
              <a:rPr lang="es-EC" dirty="0"/>
              <a:t>-CN </a:t>
            </a:r>
            <a:r>
              <a:rPr lang="es-EC" dirty="0" err="1" smtClean="0">
                <a:solidFill>
                  <a:srgbClr val="FFFF00"/>
                </a:solidFill>
              </a:rPr>
              <a:t>estallár:IDEO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FF00"/>
                </a:solidFill>
              </a:rPr>
              <a:t>trueno:IDEO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/>
              <a:t>decir -SITU -DCL 3P2</a:t>
            </a:r>
          </a:p>
          <a:p>
            <a:r>
              <a:rPr lang="es-EC" dirty="0" smtClean="0"/>
              <a:t>‘El </a:t>
            </a:r>
            <a:r>
              <a:rPr lang="es-EC" dirty="0"/>
              <a:t>trueno de reventador suena </a:t>
            </a:r>
            <a:r>
              <a:rPr lang="es-EC" i="1" dirty="0" smtClean="0">
                <a:solidFill>
                  <a:srgbClr val="FFFF00"/>
                </a:solidFill>
              </a:rPr>
              <a:t>¡bito::: </a:t>
            </a:r>
            <a:r>
              <a:rPr lang="es-EC" i="1" dirty="0" err="1" smtClean="0">
                <a:solidFill>
                  <a:srgbClr val="FFFF00"/>
                </a:solidFill>
              </a:rPr>
              <a:t>klon</a:t>
            </a:r>
            <a:r>
              <a:rPr lang="es-EC" i="1" dirty="0" smtClean="0">
                <a:solidFill>
                  <a:srgbClr val="FFFF00"/>
                </a:solidFill>
              </a:rPr>
              <a:t>:::!’</a:t>
            </a:r>
            <a:r>
              <a:rPr lang="es-EC" dirty="0" smtClean="0"/>
              <a:t> </a:t>
            </a:r>
            <a:r>
              <a:rPr lang="en-US" sz="1200" dirty="0" smtClean="0"/>
              <a:t>[</a:t>
            </a:r>
            <a:r>
              <a:rPr lang="es-EC" sz="1200" dirty="0" smtClean="0"/>
              <a:t>TS28Oct0301S4CA_RA 0308]</a:t>
            </a:r>
            <a:endParaRPr lang="es-EC" sz="1200" dirty="0"/>
          </a:p>
          <a:p>
            <a:r>
              <a:rPr lang="en-US" i="1" dirty="0" smtClean="0"/>
              <a:t>	</a:t>
            </a:r>
            <a:endParaRPr lang="es-EC" i="1" dirty="0"/>
          </a:p>
        </p:txBody>
      </p:sp>
      <p:pic>
        <p:nvPicPr>
          <p:cNvPr id="8" name="klon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-20000"/>
          </a:blip>
          <a:stretch>
            <a:fillRect/>
          </a:stretch>
        </p:blipFill>
        <p:spPr>
          <a:xfrm rot="10800000" flipH="1" flipV="1">
            <a:off x="3779912" y="1286762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4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7" y="109080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5. Ide</a:t>
            </a:r>
            <a:r>
              <a:rPr lang="es-EC" sz="2000" dirty="0" err="1" smtClean="0"/>
              <a:t>ófonos</a:t>
            </a:r>
            <a:r>
              <a:rPr lang="es-EC" sz="2000" dirty="0" smtClean="0"/>
              <a:t> no se puede ser negado </a:t>
            </a:r>
            <a:r>
              <a:rPr lang="es-EC" sz="2000" dirty="0" err="1" smtClean="0"/>
              <a:t>directemente</a:t>
            </a:r>
            <a:r>
              <a:rPr lang="es-EC" sz="2000" dirty="0" smtClean="0"/>
              <a:t>, pero solo con un </a:t>
            </a:r>
            <a:r>
              <a:rPr lang="es-EC" sz="2000" i="1" dirty="0" smtClean="0"/>
              <a:t>verbum </a:t>
            </a:r>
            <a:r>
              <a:rPr lang="es-EC" sz="2000" i="1" dirty="0" err="1" smtClean="0"/>
              <a:t>dicendi</a:t>
            </a:r>
            <a:r>
              <a:rPr lang="es-EC" sz="2000" dirty="0" smtClean="0"/>
              <a:t>. En estos casos no está negando el evento pero es un tipo de negación meta lingüística. Solo está negando algún aspecto del evento.</a:t>
            </a:r>
            <a:endParaRPr lang="es-EC" sz="2000" dirty="0"/>
          </a:p>
        </p:txBody>
      </p:sp>
      <p:pic>
        <p:nvPicPr>
          <p:cNvPr id="3" name="bital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-20000"/>
          </a:blip>
          <a:stretch>
            <a:fillRect/>
          </a:stretch>
        </p:blipFill>
        <p:spPr>
          <a:xfrm>
            <a:off x="2231740" y="1196753"/>
            <a:ext cx="4608511" cy="34563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1549" y="4581126"/>
            <a:ext cx="8942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/>
              <a:t>		¿</a:t>
            </a:r>
            <a:r>
              <a:rPr lang="es-EC" sz="2000" i="1" dirty="0" err="1" smtClean="0"/>
              <a:t>Niyato</a:t>
            </a:r>
            <a:r>
              <a:rPr lang="es-EC" sz="2000" i="1" dirty="0" smtClean="0"/>
              <a:t> </a:t>
            </a:r>
            <a:r>
              <a:rPr lang="es-EC" sz="2000" i="1" dirty="0" err="1" smtClean="0"/>
              <a:t>kasalenan</a:t>
            </a:r>
            <a:r>
              <a:rPr lang="es-EC" sz="2000" i="1" dirty="0" smtClean="0"/>
              <a:t> </a:t>
            </a:r>
            <a:r>
              <a:rPr lang="es-EC" sz="2000" i="1" dirty="0" err="1" smtClean="0">
                <a:solidFill>
                  <a:srgbClr val="FFFF00"/>
                </a:solidFill>
              </a:rPr>
              <a:t>bital</a:t>
            </a:r>
            <a:r>
              <a:rPr lang="es-EC" sz="2000" i="1" dirty="0" smtClean="0">
                <a:solidFill>
                  <a:srgbClr val="FFFF00"/>
                </a:solidFill>
              </a:rPr>
              <a:t>::: </a:t>
            </a:r>
            <a:r>
              <a:rPr lang="es-EC" sz="2000" i="1" dirty="0" err="1" smtClean="0">
                <a:solidFill>
                  <a:srgbClr val="FFFF00"/>
                </a:solidFill>
              </a:rPr>
              <a:t>chirichirichiri</a:t>
            </a:r>
            <a:r>
              <a:rPr lang="es-EC" sz="2000" i="1" dirty="0" smtClean="0">
                <a:solidFill>
                  <a:srgbClr val="FFFF00"/>
                </a:solidFill>
              </a:rPr>
              <a:t> </a:t>
            </a:r>
            <a:r>
              <a:rPr lang="es-EC" sz="2000" i="1" dirty="0" err="1" smtClean="0"/>
              <a:t>titun</a:t>
            </a:r>
            <a:r>
              <a:rPr lang="es-EC" sz="2000" i="1" dirty="0" smtClean="0"/>
              <a:t>?</a:t>
            </a:r>
          </a:p>
          <a:p>
            <a:endParaRPr lang="es-EC" sz="2000" i="1" dirty="0" smtClean="0"/>
          </a:p>
          <a:p>
            <a:r>
              <a:rPr lang="es-EC" dirty="0" err="1"/>
              <a:t>niya</a:t>
            </a:r>
            <a:r>
              <a:rPr lang="es-EC" dirty="0"/>
              <a:t>  -</a:t>
            </a:r>
            <a:r>
              <a:rPr lang="es-EC" dirty="0" err="1"/>
              <a:t>to</a:t>
            </a:r>
            <a:r>
              <a:rPr lang="es-EC" dirty="0"/>
              <a:t> </a:t>
            </a:r>
            <a:r>
              <a:rPr lang="es-EC" dirty="0" smtClean="0"/>
              <a:t>    </a:t>
            </a:r>
            <a:r>
              <a:rPr lang="es-EC" dirty="0" err="1" smtClean="0"/>
              <a:t>kasa</a:t>
            </a:r>
            <a:r>
              <a:rPr lang="es-EC" dirty="0" smtClean="0"/>
              <a:t> =</a:t>
            </a:r>
            <a:r>
              <a:rPr lang="es-EC" dirty="0"/>
              <a:t>le </a:t>
            </a:r>
            <a:r>
              <a:rPr lang="es-EC" dirty="0" smtClean="0"/>
              <a:t>=</a:t>
            </a:r>
            <a:r>
              <a:rPr lang="es-EC" dirty="0" err="1"/>
              <a:t>nan</a:t>
            </a:r>
            <a:r>
              <a:rPr lang="es-EC" dirty="0"/>
              <a:t>  </a:t>
            </a:r>
            <a:r>
              <a:rPr lang="es-EC" dirty="0" smtClean="0"/>
              <a:t>                   </a:t>
            </a:r>
            <a:r>
              <a:rPr lang="es-EC" dirty="0" err="1" smtClean="0">
                <a:solidFill>
                  <a:srgbClr val="FFFF00"/>
                </a:solidFill>
              </a:rPr>
              <a:t>bital</a:t>
            </a:r>
            <a:r>
              <a:rPr lang="es-EC" dirty="0" smtClean="0">
                <a:solidFill>
                  <a:srgbClr val="FFFF00"/>
                </a:solidFill>
              </a:rPr>
              <a:t>                </a:t>
            </a:r>
            <a:r>
              <a:rPr lang="es-EC" dirty="0" err="1" smtClean="0">
                <a:solidFill>
                  <a:srgbClr val="FFFF00"/>
                </a:solidFill>
              </a:rPr>
              <a:t>chirichirichiri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smtClean="0"/>
              <a:t>ti </a:t>
            </a:r>
            <a:r>
              <a:rPr lang="es-EC" dirty="0" smtClean="0">
                <a:solidFill>
                  <a:srgbClr val="FFC000"/>
                </a:solidFill>
              </a:rPr>
              <a:t>-</a:t>
            </a:r>
            <a:r>
              <a:rPr lang="es-EC" dirty="0">
                <a:solidFill>
                  <a:srgbClr val="FFC000"/>
                </a:solidFill>
              </a:rPr>
              <a:t>tu </a:t>
            </a:r>
            <a:r>
              <a:rPr lang="es-EC" dirty="0" smtClean="0"/>
              <a:t>–n                 ya?</a:t>
            </a:r>
            <a:endParaRPr lang="es-EC" dirty="0"/>
          </a:p>
          <a:p>
            <a:r>
              <a:rPr lang="es-EC" dirty="0"/>
              <a:t>cómo -CN </a:t>
            </a:r>
            <a:r>
              <a:rPr lang="es-EC" dirty="0" err="1"/>
              <a:t>primero:COV</a:t>
            </a:r>
            <a:r>
              <a:rPr lang="es-EC" dirty="0"/>
              <a:t> </a:t>
            </a:r>
            <a:r>
              <a:rPr lang="es-EC" dirty="0" smtClean="0"/>
              <a:t>=LOC =</a:t>
            </a:r>
            <a:r>
              <a:rPr lang="es-EC" dirty="0"/>
              <a:t>INCL </a:t>
            </a:r>
            <a:r>
              <a:rPr lang="es-EC" dirty="0" err="1" smtClean="0"/>
              <a:t>trueno:IDEO</a:t>
            </a:r>
            <a:r>
              <a:rPr lang="es-EC" dirty="0" smtClean="0"/>
              <a:t>  </a:t>
            </a:r>
            <a:r>
              <a:rPr lang="es-EC" dirty="0" err="1" smtClean="0"/>
              <a:t>trueno:IDEO</a:t>
            </a:r>
            <a:r>
              <a:rPr lang="es-EC" dirty="0" smtClean="0"/>
              <a:t>  </a:t>
            </a:r>
            <a:r>
              <a:rPr lang="es-EC" dirty="0"/>
              <a:t>decir -</a:t>
            </a:r>
            <a:r>
              <a:rPr lang="es-EC" dirty="0">
                <a:solidFill>
                  <a:srgbClr val="FFC000"/>
                </a:solidFill>
              </a:rPr>
              <a:t>NEG</a:t>
            </a:r>
            <a:r>
              <a:rPr lang="es-EC" dirty="0"/>
              <a:t> </a:t>
            </a:r>
            <a:r>
              <a:rPr lang="es-EC" dirty="0" smtClean="0"/>
              <a:t>–INT    3P2</a:t>
            </a:r>
            <a:endParaRPr lang="es-EC" dirty="0"/>
          </a:p>
          <a:p>
            <a:r>
              <a:rPr lang="en-US" dirty="0" smtClean="0"/>
              <a:t>‘¿</a:t>
            </a:r>
            <a:r>
              <a:rPr lang="es-EC" dirty="0" smtClean="0"/>
              <a:t>Desde </a:t>
            </a:r>
            <a:r>
              <a:rPr lang="es-EC" dirty="0"/>
              <a:t>principio mismo </a:t>
            </a:r>
            <a:r>
              <a:rPr lang="es-EC" dirty="0" smtClean="0"/>
              <a:t>no viene </a:t>
            </a:r>
            <a:r>
              <a:rPr lang="es-EC" dirty="0"/>
              <a:t>con el sonido, </a:t>
            </a:r>
            <a:r>
              <a:rPr lang="es-EC" i="1" dirty="0">
                <a:solidFill>
                  <a:srgbClr val="FFFF00"/>
                </a:solidFill>
              </a:rPr>
              <a:t>'bita </a:t>
            </a:r>
            <a:r>
              <a:rPr lang="es-EC" i="1" dirty="0" err="1" smtClean="0">
                <a:solidFill>
                  <a:srgbClr val="FFFF00"/>
                </a:solidFill>
              </a:rPr>
              <a:t>chirichirichiri</a:t>
            </a:r>
            <a:r>
              <a:rPr lang="es-EC" dirty="0" smtClean="0"/>
              <a:t>?’</a:t>
            </a:r>
          </a:p>
          <a:p>
            <a:r>
              <a:rPr lang="en-US" sz="1200" dirty="0" smtClean="0"/>
              <a:t>[</a:t>
            </a:r>
            <a:r>
              <a:rPr lang="es-EC" sz="1200" dirty="0" smtClean="0"/>
              <a:t>TS28Oct0301S4CA_RA 0310]</a:t>
            </a:r>
            <a:endParaRPr lang="es-EC" sz="1200" dirty="0"/>
          </a:p>
          <a:p>
            <a:endParaRPr lang="es-EC" i="1" dirty="0"/>
          </a:p>
        </p:txBody>
      </p:sp>
    </p:spTree>
    <p:extLst>
      <p:ext uri="{BB962C8B-B14F-4D97-AF65-F5344CB8AC3E}">
        <p14:creationId xmlns:p14="http://schemas.microsoft.com/office/powerpoint/2010/main" val="186464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pa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-20000"/>
          </a:blip>
          <a:stretch>
            <a:fillRect/>
          </a:stretch>
        </p:blipFill>
        <p:spPr>
          <a:xfrm rot="10800000" flipH="1" flipV="1">
            <a:off x="1979712" y="836656"/>
            <a:ext cx="4992630" cy="3744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009" y="4581128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Junni</a:t>
            </a:r>
            <a:r>
              <a:rPr lang="en-US" dirty="0"/>
              <a:t>  </a:t>
            </a:r>
            <a:r>
              <a:rPr lang="en-US" dirty="0" err="1" smtClean="0"/>
              <a:t>yaka</a:t>
            </a:r>
            <a:r>
              <a:rPr lang="en-US" dirty="0" smtClean="0"/>
              <a:t> </a:t>
            </a:r>
            <a:r>
              <a:rPr lang="en-US" dirty="0" err="1" smtClean="0"/>
              <a:t>tsanke</a:t>
            </a:r>
            <a:r>
              <a:rPr lang="en-US" dirty="0" smtClean="0"/>
              <a:t> </a:t>
            </a:r>
            <a:r>
              <a:rPr lang="en-US" dirty="0" err="1" smtClean="0"/>
              <a:t>jera</a:t>
            </a:r>
            <a:r>
              <a:rPr lang="en-US" dirty="0" smtClean="0"/>
              <a:t> </a:t>
            </a:r>
            <a:r>
              <a:rPr lang="en-US" dirty="0" err="1" smtClean="0"/>
              <a:t>pulake</a:t>
            </a:r>
            <a:r>
              <a:rPr lang="en-US" dirty="0" smtClean="0"/>
              <a:t>‘ </a:t>
            </a:r>
            <a:r>
              <a:rPr lang="en-US" dirty="0" smtClean="0">
                <a:solidFill>
                  <a:srgbClr val="FFFF00"/>
                </a:solidFill>
              </a:rPr>
              <a:t>papa</a:t>
            </a:r>
            <a:r>
              <a:rPr lang="en-US" dirty="0" smtClean="0"/>
              <a:t>:::.</a:t>
            </a:r>
          </a:p>
          <a:p>
            <a:pPr algn="ctr"/>
            <a:endParaRPr lang="es-EC" dirty="0"/>
          </a:p>
          <a:p>
            <a:r>
              <a:rPr lang="en-US" dirty="0" err="1"/>
              <a:t>junni</a:t>
            </a:r>
            <a:r>
              <a:rPr lang="en-US" dirty="0"/>
              <a:t>    </a:t>
            </a:r>
            <a:r>
              <a:rPr lang="en-US" dirty="0" smtClean="0"/>
              <a:t>     </a:t>
            </a:r>
            <a:r>
              <a:rPr lang="en-US" dirty="0" err="1" smtClean="0"/>
              <a:t>ya</a:t>
            </a:r>
            <a:r>
              <a:rPr lang="en-US" dirty="0" smtClean="0"/>
              <a:t>  </a:t>
            </a:r>
            <a:r>
              <a:rPr lang="en-US" dirty="0"/>
              <a:t>=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err="1"/>
              <a:t>tsan</a:t>
            </a:r>
            <a:r>
              <a:rPr lang="en-US" dirty="0"/>
              <a:t>= </a:t>
            </a:r>
            <a:r>
              <a:rPr lang="en-US" dirty="0" err="1"/>
              <a:t>ke</a:t>
            </a:r>
            <a:r>
              <a:rPr lang="en-US" dirty="0"/>
              <a:t>        </a:t>
            </a:r>
            <a:r>
              <a:rPr lang="en-US" dirty="0" smtClean="0"/>
              <a:t>            </a:t>
            </a:r>
            <a:r>
              <a:rPr lang="en-US" dirty="0" err="1" smtClean="0"/>
              <a:t>jera</a:t>
            </a:r>
            <a:r>
              <a:rPr lang="en-US" dirty="0" smtClean="0"/>
              <a:t>            </a:t>
            </a:r>
            <a:r>
              <a:rPr lang="en-US" dirty="0" err="1" smtClean="0"/>
              <a:t>po</a:t>
            </a:r>
            <a:r>
              <a:rPr lang="en-US" dirty="0" smtClean="0"/>
              <a:t> –la  -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smtClean="0"/>
              <a:t>-</a:t>
            </a:r>
            <a:r>
              <a:rPr lang="en-US" dirty="0"/>
              <a:t>e   </a:t>
            </a:r>
            <a:r>
              <a:rPr lang="en-US" dirty="0" smtClean="0"/>
              <a:t>                           </a:t>
            </a:r>
          </a:p>
          <a:p>
            <a:r>
              <a:rPr lang="en-US" dirty="0" err="1" smtClean="0"/>
              <a:t>entonces</a:t>
            </a:r>
            <a:r>
              <a:rPr lang="en-US" dirty="0" smtClean="0"/>
              <a:t> 3P2 =ACC   SMBL= HACER:CLV </a:t>
            </a:r>
            <a:r>
              <a:rPr lang="en-US" dirty="0" err="1" smtClean="0"/>
              <a:t>todo:COV</a:t>
            </a:r>
            <a:r>
              <a:rPr lang="en-US" dirty="0" smtClean="0"/>
              <a:t>  </a:t>
            </a:r>
            <a:r>
              <a:rPr lang="en-US" dirty="0" err="1" smtClean="0"/>
              <a:t>poner</a:t>
            </a:r>
            <a:r>
              <a:rPr lang="en-US" dirty="0" smtClean="0"/>
              <a:t> -COL -HACER:CLV -DCL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papa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lados.juntos.tocando:IDEO</a:t>
            </a:r>
            <a:endParaRPr lang="es-EC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‘</a:t>
            </a:r>
            <a:r>
              <a:rPr lang="en-US" dirty="0" err="1" smtClean="0"/>
              <a:t>Entonces</a:t>
            </a:r>
            <a:r>
              <a:rPr lang="en-US" dirty="0" smtClean="0"/>
              <a:t> </a:t>
            </a:r>
            <a:r>
              <a:rPr lang="en-US" dirty="0"/>
              <a:t>lo </a:t>
            </a:r>
            <a:r>
              <a:rPr lang="en-US" dirty="0" err="1"/>
              <a:t>colocan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i="1" dirty="0" smtClean="0"/>
              <a:t>¡</a:t>
            </a:r>
            <a:r>
              <a:rPr lang="en-US" i="1" dirty="0" smtClean="0">
                <a:solidFill>
                  <a:srgbClr val="FFFF00"/>
                </a:solidFill>
              </a:rPr>
              <a:t>papa</a:t>
            </a:r>
            <a:r>
              <a:rPr lang="en-US" i="1" dirty="0" smtClean="0"/>
              <a:t>! (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/>
              <a:t>entablado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a </a:t>
            </a:r>
            <a:r>
              <a:rPr lang="en-US" dirty="0" err="1" smtClean="0"/>
              <a:t>eso</a:t>
            </a:r>
            <a:r>
              <a:rPr lang="en-US" dirty="0" smtClean="0"/>
              <a:t>). ‘   </a:t>
            </a:r>
            <a:r>
              <a:rPr lang="en-US" sz="1200" dirty="0"/>
              <a:t>[TS18Jun0401S2_Menanun 0389]                                                              </a:t>
            </a:r>
            <a:endParaRPr lang="es-EC" sz="1200" dirty="0"/>
          </a:p>
          <a:p>
            <a:endParaRPr lang="es-EC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260648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6.  </a:t>
            </a:r>
            <a:r>
              <a:rPr lang="es-EC" sz="2000" dirty="0" err="1" smtClean="0"/>
              <a:t>Ideófonos</a:t>
            </a:r>
            <a:r>
              <a:rPr lang="es-EC" sz="2000" dirty="0" smtClean="0"/>
              <a:t> muchos veces anda con gestos.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90064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-20000"/>
          </a:blip>
          <a:stretch>
            <a:fillRect/>
          </a:stretch>
        </p:blipFill>
        <p:spPr>
          <a:xfrm rot="10800000" flipH="1" flipV="1">
            <a:off x="1691680" y="260648"/>
            <a:ext cx="5328593" cy="3996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804" y="4509120"/>
            <a:ext cx="87129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7. </a:t>
            </a:r>
            <a:r>
              <a:rPr lang="en-US" dirty="0" err="1" smtClean="0"/>
              <a:t>Junni</a:t>
            </a:r>
            <a:r>
              <a:rPr lang="en-US" dirty="0" smtClean="0"/>
              <a:t> </a:t>
            </a:r>
            <a:r>
              <a:rPr lang="en-US" dirty="0" err="1" smtClean="0"/>
              <a:t>tsanhinasa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C000"/>
                </a:solidFill>
              </a:rPr>
              <a:t>suwa</a:t>
            </a:r>
            <a:r>
              <a:rPr lang="en-US" dirty="0" smtClean="0"/>
              <a:t> </a:t>
            </a:r>
            <a:r>
              <a:rPr lang="en-US" dirty="0" err="1" smtClean="0"/>
              <a:t>kichuna</a:t>
            </a:r>
            <a:r>
              <a:rPr lang="en-US" dirty="0"/>
              <a:t>',  </a:t>
            </a:r>
            <a:r>
              <a:rPr lang="en-US" dirty="0" err="1" smtClean="0"/>
              <a:t>wa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C000"/>
                </a:solidFill>
              </a:rPr>
              <a:t>suwa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fo</a:t>
            </a:r>
            <a:r>
              <a:rPr lang="en-US" dirty="0" smtClean="0">
                <a:solidFill>
                  <a:srgbClr val="FFFF00"/>
                </a:solidFill>
              </a:rPr>
              <a:t>::.</a:t>
            </a:r>
          </a:p>
          <a:p>
            <a:endParaRPr lang="es-EC" dirty="0">
              <a:solidFill>
                <a:srgbClr val="FFFF00"/>
              </a:solidFill>
            </a:endParaRPr>
          </a:p>
          <a:p>
            <a:r>
              <a:rPr lang="en-US" sz="1600" i="1" dirty="0" err="1"/>
              <a:t>junni</a:t>
            </a:r>
            <a:r>
              <a:rPr lang="en-US" sz="1600" i="1" dirty="0"/>
              <a:t>    </a:t>
            </a:r>
            <a:r>
              <a:rPr lang="en-US" sz="1600" i="1" dirty="0" smtClean="0"/>
              <a:t>    </a:t>
            </a:r>
            <a:r>
              <a:rPr lang="en-US" sz="1600" i="1" dirty="0" err="1" smtClean="0"/>
              <a:t>tsan</a:t>
            </a:r>
            <a:r>
              <a:rPr lang="en-US" sz="1600" i="1" dirty="0"/>
              <a:t>= i </a:t>
            </a:r>
            <a:r>
              <a:rPr lang="en-US" sz="1600" i="1" dirty="0" smtClean="0"/>
              <a:t>-</a:t>
            </a:r>
            <a:r>
              <a:rPr lang="en-US" sz="1600" i="1" dirty="0" err="1"/>
              <a:t>na</a:t>
            </a:r>
            <a:r>
              <a:rPr lang="en-US" sz="1600" i="1" dirty="0"/>
              <a:t> </a:t>
            </a:r>
            <a:r>
              <a:rPr lang="en-US" sz="1600" i="1" dirty="0" smtClean="0"/>
              <a:t>-</a:t>
            </a:r>
            <a:r>
              <a:rPr lang="en-US" sz="1600" i="1" dirty="0" err="1"/>
              <a:t>sa</a:t>
            </a:r>
            <a:r>
              <a:rPr lang="en-US" sz="1600" i="1" dirty="0"/>
              <a:t> </a:t>
            </a:r>
            <a:r>
              <a:rPr lang="en-US" sz="1600" i="1" dirty="0" smtClean="0"/>
              <a:t>                                </a:t>
            </a:r>
            <a:r>
              <a:rPr lang="en-US" sz="1600" i="1" dirty="0" err="1" smtClean="0">
                <a:solidFill>
                  <a:srgbClr val="FFC000"/>
                </a:solidFill>
              </a:rPr>
              <a:t>suwa</a:t>
            </a:r>
            <a:r>
              <a:rPr lang="en-US" sz="1600" i="1" dirty="0" smtClean="0"/>
              <a:t>           </a:t>
            </a:r>
            <a:r>
              <a:rPr lang="en-US" sz="1600" i="1" dirty="0" err="1" smtClean="0"/>
              <a:t>ki</a:t>
            </a:r>
            <a:r>
              <a:rPr lang="en-US" sz="1600" i="1" dirty="0" smtClean="0"/>
              <a:t>  -</a:t>
            </a:r>
            <a:r>
              <a:rPr lang="en-US" sz="1600" i="1" dirty="0" err="1"/>
              <a:t>chu</a:t>
            </a:r>
            <a:r>
              <a:rPr lang="en-US" sz="1600" i="1" dirty="0"/>
              <a:t> -</a:t>
            </a:r>
            <a:r>
              <a:rPr lang="en-US" sz="1600" i="1" dirty="0" err="1"/>
              <a:t>na</a:t>
            </a:r>
            <a:r>
              <a:rPr lang="en-US" sz="1600" i="1" dirty="0"/>
              <a:t>  -e  </a:t>
            </a:r>
            <a:r>
              <a:rPr lang="en-US" sz="1600" i="1" dirty="0" smtClean="0"/>
              <a:t>                       </a:t>
            </a:r>
            <a:r>
              <a:rPr lang="en-US" sz="1600" i="1" dirty="0" err="1"/>
              <a:t>wa</a:t>
            </a:r>
            <a:r>
              <a:rPr lang="en-US" sz="1600" i="1" dirty="0"/>
              <a:t>     </a:t>
            </a:r>
            <a:r>
              <a:rPr lang="en-US" sz="1600" i="1" dirty="0" smtClean="0"/>
              <a:t> </a:t>
            </a:r>
            <a:r>
              <a:rPr lang="en-US" sz="1600" i="1" dirty="0" err="1" smtClean="0">
                <a:solidFill>
                  <a:srgbClr val="FFC000"/>
                </a:solidFill>
              </a:rPr>
              <a:t>suwa</a:t>
            </a:r>
            <a:r>
              <a:rPr lang="en-US" sz="1600" i="1" dirty="0" smtClean="0">
                <a:solidFill>
                  <a:srgbClr val="FFC000"/>
                </a:solidFill>
              </a:rPr>
              <a:t> </a:t>
            </a:r>
            <a:r>
              <a:rPr lang="en-US" sz="1600" i="1" dirty="0" smtClean="0"/>
              <a:t>  </a:t>
            </a:r>
            <a:r>
              <a:rPr lang="en-US" sz="1600" i="1" dirty="0" err="1" smtClean="0">
                <a:solidFill>
                  <a:srgbClr val="FFFF00"/>
                </a:solidFill>
              </a:rPr>
              <a:t>fo</a:t>
            </a:r>
            <a:endParaRPr lang="es-EC" sz="1600" i="1" dirty="0">
              <a:solidFill>
                <a:srgbClr val="FFFF00"/>
              </a:solidFill>
            </a:endParaRPr>
          </a:p>
          <a:p>
            <a:r>
              <a:rPr lang="en-US" sz="1600" dirty="0" err="1"/>
              <a:t>entonces</a:t>
            </a:r>
            <a:r>
              <a:rPr lang="en-US" sz="1600" dirty="0"/>
              <a:t> SMBL= VOLVERSE:CLV -PRG -NC </a:t>
            </a:r>
            <a:r>
              <a:rPr lang="en-US" sz="1600" dirty="0" err="1"/>
              <a:t>lluvia:COV</a:t>
            </a:r>
            <a:r>
              <a:rPr lang="en-US" sz="1600" dirty="0"/>
              <a:t> HACER:GEN -IRR -PRG -DCL </a:t>
            </a:r>
            <a:r>
              <a:rPr lang="en-US" sz="1600" dirty="0" err="1"/>
              <a:t>grande</a:t>
            </a:r>
            <a:r>
              <a:rPr lang="en-US" sz="1600" dirty="0"/>
              <a:t> </a:t>
            </a:r>
            <a:r>
              <a:rPr lang="en-US" sz="1600" dirty="0" err="1" smtClean="0"/>
              <a:t>lluvia</a:t>
            </a:r>
            <a:r>
              <a:rPr lang="en-US" sz="1600" dirty="0" smtClean="0"/>
              <a:t>  IDEO</a:t>
            </a:r>
            <a:r>
              <a:rPr lang="en-US" sz="1600" dirty="0" smtClean="0"/>
              <a:t> </a:t>
            </a:r>
            <a:endParaRPr lang="es-EC" sz="1600" dirty="0"/>
          </a:p>
          <a:p>
            <a:r>
              <a:rPr lang="en-US" sz="1600" dirty="0" smtClean="0"/>
              <a:t>‘</a:t>
            </a:r>
            <a:r>
              <a:rPr lang="en-US" sz="1600" dirty="0" err="1" smtClean="0"/>
              <a:t>Entonces</a:t>
            </a:r>
            <a:r>
              <a:rPr lang="en-US" sz="1600" dirty="0" smtClean="0"/>
              <a:t> </a:t>
            </a:r>
            <a:r>
              <a:rPr lang="en-US" sz="1600" dirty="0"/>
              <a:t>a lo </a:t>
            </a:r>
            <a:r>
              <a:rPr lang="en-US" sz="1600" dirty="0" err="1"/>
              <a:t>que</a:t>
            </a:r>
            <a:r>
              <a:rPr lang="en-US" sz="1600" dirty="0"/>
              <a:t> </a:t>
            </a:r>
            <a:r>
              <a:rPr lang="en-US" sz="1600" dirty="0" err="1"/>
              <a:t>está</a:t>
            </a:r>
            <a:r>
              <a:rPr lang="en-US" sz="1600" dirty="0"/>
              <a:t> </a:t>
            </a:r>
            <a:r>
              <a:rPr lang="en-US" sz="1600" dirty="0" err="1"/>
              <a:t>haciendo</a:t>
            </a:r>
            <a:r>
              <a:rPr lang="en-US" sz="1600" dirty="0"/>
              <a:t> </a:t>
            </a:r>
            <a:r>
              <a:rPr lang="en-US" sz="1600" dirty="0" err="1"/>
              <a:t>así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llover</a:t>
            </a:r>
            <a:r>
              <a:rPr lang="en-US" sz="1600" dirty="0"/>
              <a:t>, </a:t>
            </a:r>
            <a:r>
              <a:rPr lang="en-US" sz="1600" dirty="0" err="1"/>
              <a:t>lluvia</a:t>
            </a:r>
            <a:r>
              <a:rPr lang="en-US" sz="1600" dirty="0"/>
              <a:t> </a:t>
            </a:r>
            <a:r>
              <a:rPr lang="en-US" sz="1600" dirty="0" err="1"/>
              <a:t>grande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FFFF00"/>
                </a:solidFill>
              </a:rPr>
              <a:t>fo</a:t>
            </a:r>
            <a:r>
              <a:rPr lang="en-US" sz="1600" dirty="0" smtClean="0">
                <a:solidFill>
                  <a:srgbClr val="FFFF00"/>
                </a:solidFill>
              </a:rPr>
              <a:t>:</a:t>
            </a:r>
            <a:r>
              <a:rPr lang="en-US" sz="1600" dirty="0" smtClean="0"/>
              <a:t>:.’   </a:t>
            </a:r>
            <a:endParaRPr lang="es-EC" sz="1600" dirty="0"/>
          </a:p>
          <a:p>
            <a:r>
              <a:rPr lang="en-US" sz="1600" dirty="0"/>
              <a:t> [TS13Dec0302S2_MA_FA 0567]</a:t>
            </a:r>
            <a:endParaRPr lang="es-EC" sz="1600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8188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47667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Los </a:t>
            </a:r>
            <a:r>
              <a:rPr lang="en-US" sz="3600" dirty="0" err="1" smtClean="0"/>
              <a:t>Tsachila</a:t>
            </a:r>
            <a:endParaRPr lang="es-EC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556792"/>
            <a:ext cx="266429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C" sz="2000" dirty="0" smtClean="0"/>
              <a:t>Los 3.000 </a:t>
            </a:r>
            <a:r>
              <a:rPr lang="es-EC" sz="2000" dirty="0" err="1" smtClean="0"/>
              <a:t>tsáchila</a:t>
            </a:r>
            <a:r>
              <a:rPr lang="es-EC" sz="2000" dirty="0" smtClean="0"/>
              <a:t> viven en las tierras bajas del occidente de los Andes.</a:t>
            </a:r>
          </a:p>
          <a:p>
            <a:pPr marL="342900" indent="-342900">
              <a:buFont typeface="Arial" charset="0"/>
              <a:buChar char="•"/>
            </a:pPr>
            <a:r>
              <a:rPr lang="es-EC" sz="2000" dirty="0" smtClean="0"/>
              <a:t>Hablan </a:t>
            </a:r>
            <a:r>
              <a:rPr lang="es-EC" sz="2000" dirty="0" err="1" smtClean="0"/>
              <a:t>Tsáfiki</a:t>
            </a:r>
            <a:r>
              <a:rPr lang="es-EC" sz="2000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s-EC" sz="2000" dirty="0" smtClean="0"/>
              <a:t>Familia lingüística </a:t>
            </a:r>
            <a:r>
              <a:rPr lang="es-EC" sz="2000" dirty="0" err="1" smtClean="0"/>
              <a:t>Barbacoan</a:t>
            </a:r>
            <a:r>
              <a:rPr lang="es-EC" sz="2000" dirty="0" smtClean="0"/>
              <a:t>, incluyen: </a:t>
            </a:r>
            <a:r>
              <a:rPr lang="es-EC" sz="2000" dirty="0" err="1" smtClean="0"/>
              <a:t>Cha</a:t>
            </a:r>
            <a:r>
              <a:rPr lang="en-US" sz="2000" dirty="0" smtClean="0"/>
              <a:t>’</a:t>
            </a:r>
            <a:r>
              <a:rPr lang="en-US" sz="2000" dirty="0" err="1" smtClean="0"/>
              <a:t>palaa</a:t>
            </a:r>
            <a:r>
              <a:rPr lang="en-US" sz="2000" dirty="0" smtClean="0"/>
              <a:t> </a:t>
            </a:r>
            <a:r>
              <a:rPr lang="es-EC" sz="2000" dirty="0" smtClean="0"/>
              <a:t>(Ecuador), </a:t>
            </a:r>
            <a:r>
              <a:rPr lang="es-EC" sz="2000" dirty="0" err="1" smtClean="0"/>
              <a:t>Awa</a:t>
            </a:r>
            <a:r>
              <a:rPr lang="es-EC" sz="2000" dirty="0" smtClean="0"/>
              <a:t> </a:t>
            </a:r>
            <a:r>
              <a:rPr lang="es-EC" sz="2000" dirty="0" err="1" smtClean="0"/>
              <a:t>Pit</a:t>
            </a:r>
            <a:r>
              <a:rPr lang="es-EC" sz="2000" dirty="0" smtClean="0"/>
              <a:t> (región frontera con el Ecuador y Colombia), </a:t>
            </a:r>
            <a:r>
              <a:rPr lang="es-EC" sz="2000" dirty="0" err="1" smtClean="0"/>
              <a:t>Guambiano</a:t>
            </a:r>
            <a:r>
              <a:rPr lang="es-EC" sz="2000" dirty="0" smtClean="0"/>
              <a:t> (Colombia) y </a:t>
            </a:r>
            <a:r>
              <a:rPr lang="es-EC" sz="2000" dirty="0" err="1" smtClean="0"/>
              <a:t>Totoró</a:t>
            </a:r>
            <a:r>
              <a:rPr lang="es-EC" sz="2000" dirty="0" smtClean="0"/>
              <a:t> (Colombia).</a:t>
            </a:r>
          </a:p>
          <a:p>
            <a:pPr marL="342900" indent="-342900">
              <a:buFont typeface="Arial" charset="0"/>
              <a:buChar char="•"/>
            </a:pPr>
            <a:endParaRPr lang="es-EC" sz="1600" dirty="0" smtClean="0">
              <a:solidFill>
                <a:schemeClr val="bg1"/>
              </a:solidFill>
            </a:endParaRPr>
          </a:p>
          <a:p>
            <a:endParaRPr lang="es-EC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1" y="692696"/>
            <a:ext cx="4254947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2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olo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-20000"/>
          </a:blip>
          <a:stretch>
            <a:fillRect/>
          </a:stretch>
        </p:blipFill>
        <p:spPr>
          <a:xfrm>
            <a:off x="2123728" y="1124744"/>
            <a:ext cx="4416490" cy="3312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4509120"/>
            <a:ext cx="79928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Aman  </a:t>
            </a:r>
            <a:r>
              <a:rPr lang="es-EC" dirty="0" err="1" smtClean="0"/>
              <a:t>junbi</a:t>
            </a:r>
            <a:r>
              <a:rPr lang="es-EC" dirty="0" smtClean="0"/>
              <a:t> </a:t>
            </a:r>
            <a:r>
              <a:rPr lang="es-EC" dirty="0" err="1" smtClean="0">
                <a:solidFill>
                  <a:srgbClr val="FFC000"/>
                </a:solidFill>
              </a:rPr>
              <a:t>wara</a:t>
            </a:r>
            <a:r>
              <a:rPr lang="es-EC" dirty="0" smtClean="0"/>
              <a:t> </a:t>
            </a:r>
            <a:r>
              <a:rPr lang="es-EC" dirty="0" err="1" smtClean="0"/>
              <a:t>kinin</a:t>
            </a:r>
            <a:r>
              <a:rPr lang="es-EC" dirty="0" smtClean="0"/>
              <a:t> </a:t>
            </a:r>
            <a:r>
              <a:rPr lang="es-EC" dirty="0" err="1" smtClean="0"/>
              <a:t>kinaman</a:t>
            </a:r>
            <a:r>
              <a:rPr lang="es-EC" dirty="0" smtClean="0"/>
              <a:t>', </a:t>
            </a:r>
            <a:r>
              <a:rPr lang="es-EC" dirty="0" err="1" smtClean="0">
                <a:solidFill>
                  <a:srgbClr val="FFFF00"/>
                </a:solidFill>
              </a:rPr>
              <a:t>kolo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FF00"/>
                </a:solidFill>
              </a:rPr>
              <a:t>kolo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FF00"/>
                </a:solidFill>
              </a:rPr>
              <a:t>kolo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FF00"/>
                </a:solidFill>
              </a:rPr>
              <a:t>kolo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C000"/>
                </a:solidFill>
              </a:rPr>
              <a:t>wara</a:t>
            </a:r>
            <a:r>
              <a:rPr lang="es-EC" dirty="0" err="1" smtClean="0"/>
              <a:t>katala</a:t>
            </a:r>
            <a:r>
              <a:rPr lang="es-EC" dirty="0" smtClean="0"/>
              <a:t>.</a:t>
            </a:r>
          </a:p>
          <a:p>
            <a:endParaRPr lang="es-EC" dirty="0" smtClean="0"/>
          </a:p>
          <a:p>
            <a:r>
              <a:rPr lang="es-EC" i="1" dirty="0" smtClean="0"/>
              <a:t>aman  jun =</a:t>
            </a:r>
            <a:r>
              <a:rPr lang="es-EC" i="1" dirty="0" err="1" smtClean="0"/>
              <a:t>bi</a:t>
            </a:r>
            <a:r>
              <a:rPr lang="es-EC" i="1" dirty="0" smtClean="0"/>
              <a:t>            </a:t>
            </a:r>
            <a:r>
              <a:rPr lang="es-EC" i="1" dirty="0" err="1" smtClean="0">
                <a:solidFill>
                  <a:srgbClr val="FFC000"/>
                </a:solidFill>
              </a:rPr>
              <a:t>wara</a:t>
            </a:r>
            <a:r>
              <a:rPr lang="es-EC" i="1" dirty="0" smtClean="0"/>
              <a:t>            </a:t>
            </a:r>
            <a:r>
              <a:rPr lang="es-EC" i="1" dirty="0" err="1" smtClean="0"/>
              <a:t>ki</a:t>
            </a:r>
            <a:r>
              <a:rPr lang="es-EC" i="1" dirty="0" smtClean="0"/>
              <a:t> -</a:t>
            </a:r>
            <a:r>
              <a:rPr lang="es-EC" i="1" dirty="0" err="1" smtClean="0"/>
              <a:t>nin</a:t>
            </a:r>
            <a:r>
              <a:rPr lang="es-EC" i="1" dirty="0" smtClean="0"/>
              <a:t>                       </a:t>
            </a:r>
            <a:r>
              <a:rPr lang="es-EC" i="1" dirty="0" err="1" smtClean="0"/>
              <a:t>ki</a:t>
            </a:r>
            <a:r>
              <a:rPr lang="es-EC" i="1" dirty="0" smtClean="0"/>
              <a:t> -</a:t>
            </a:r>
            <a:r>
              <a:rPr lang="es-EC" i="1" dirty="0" err="1" smtClean="0"/>
              <a:t>na</a:t>
            </a:r>
            <a:r>
              <a:rPr lang="es-EC" i="1" dirty="0" smtClean="0"/>
              <a:t> -</a:t>
            </a:r>
            <a:r>
              <a:rPr lang="es-EC" i="1" dirty="0" err="1" smtClean="0"/>
              <a:t>man</a:t>
            </a:r>
            <a:r>
              <a:rPr lang="es-EC" i="1" dirty="0" smtClean="0"/>
              <a:t> -e        </a:t>
            </a:r>
          </a:p>
          <a:p>
            <a:r>
              <a:rPr lang="es-EC" i="1" dirty="0"/>
              <a:t>ahora 3D1 =</a:t>
            </a:r>
            <a:r>
              <a:rPr lang="es-EC" i="1" dirty="0" err="1"/>
              <a:t>en:LOC</a:t>
            </a:r>
            <a:r>
              <a:rPr lang="es-EC" i="1" dirty="0"/>
              <a:t>  </a:t>
            </a:r>
            <a:r>
              <a:rPr lang="es-EC" i="1" dirty="0" err="1">
                <a:solidFill>
                  <a:srgbClr val="FFC000"/>
                </a:solidFill>
              </a:rPr>
              <a:t>hervir:COV</a:t>
            </a:r>
            <a:r>
              <a:rPr lang="es-EC" i="1" dirty="0"/>
              <a:t> HACER:GEN -CNTR HACER:CLV -PRG -SITU -DCL             </a:t>
            </a:r>
            <a:endParaRPr lang="es-EC" i="1" dirty="0" smtClean="0"/>
          </a:p>
          <a:p>
            <a:r>
              <a:rPr lang="es-EC" i="1" dirty="0" err="1" smtClean="0">
                <a:solidFill>
                  <a:srgbClr val="FFFF00"/>
                </a:solidFill>
              </a:rPr>
              <a:t>kolo</a:t>
            </a:r>
            <a:r>
              <a:rPr lang="es-EC" i="1" dirty="0" smtClean="0"/>
              <a:t>              </a:t>
            </a:r>
            <a:r>
              <a:rPr lang="es-EC" i="1" dirty="0" err="1" smtClean="0">
                <a:solidFill>
                  <a:srgbClr val="FFFF00"/>
                </a:solidFill>
              </a:rPr>
              <a:t>kolo</a:t>
            </a:r>
            <a:r>
              <a:rPr lang="es-EC" i="1" dirty="0" smtClean="0">
                <a:solidFill>
                  <a:srgbClr val="FFFF00"/>
                </a:solidFill>
              </a:rPr>
              <a:t>               </a:t>
            </a:r>
            <a:r>
              <a:rPr lang="es-EC" dirty="0" err="1">
                <a:solidFill>
                  <a:srgbClr val="FFFF00"/>
                </a:solidFill>
              </a:rPr>
              <a:t>kolo</a:t>
            </a:r>
            <a:r>
              <a:rPr lang="es-EC" dirty="0">
                <a:solidFill>
                  <a:srgbClr val="FFFF00"/>
                </a:solidFill>
              </a:rPr>
              <a:t>               </a:t>
            </a:r>
            <a:r>
              <a:rPr lang="es-EC" dirty="0" err="1">
                <a:solidFill>
                  <a:srgbClr val="FFFF00"/>
                </a:solidFill>
              </a:rPr>
              <a:t>kolo</a:t>
            </a:r>
            <a:r>
              <a:rPr lang="es-EC" dirty="0">
                <a:solidFill>
                  <a:srgbClr val="FFFF00"/>
                </a:solidFill>
              </a:rPr>
              <a:t>             </a:t>
            </a:r>
            <a:r>
              <a:rPr lang="es-EC" dirty="0" err="1">
                <a:solidFill>
                  <a:srgbClr val="FFC000"/>
                </a:solidFill>
              </a:rPr>
              <a:t>waro</a:t>
            </a:r>
            <a:r>
              <a:rPr lang="es-EC" dirty="0"/>
              <a:t> -</a:t>
            </a:r>
            <a:r>
              <a:rPr lang="es-EC" dirty="0" err="1"/>
              <a:t>ka</a:t>
            </a:r>
            <a:r>
              <a:rPr lang="es-EC" dirty="0"/>
              <a:t> =</a:t>
            </a:r>
            <a:r>
              <a:rPr lang="es-EC" dirty="0" smtClean="0"/>
              <a:t>tala</a:t>
            </a:r>
            <a:endParaRPr lang="es-EC" i="1" dirty="0" smtClean="0"/>
          </a:p>
          <a:p>
            <a:r>
              <a:rPr lang="es-EC" i="1" dirty="0" err="1" smtClean="0">
                <a:solidFill>
                  <a:srgbClr val="FFFF00"/>
                </a:solidFill>
              </a:rPr>
              <a:t>IDEO.hervir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IDEO.hervir</a:t>
            </a:r>
            <a:r>
              <a:rPr lang="es-EC" i="1" dirty="0">
                <a:solidFill>
                  <a:srgbClr val="FFFF00"/>
                </a:solidFill>
              </a:rPr>
              <a:t> 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FF00"/>
                </a:solidFill>
              </a:rPr>
              <a:t>IDEO.hervir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FF00"/>
                </a:solidFill>
              </a:rPr>
              <a:t>IDEO.hervir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C000"/>
                </a:solidFill>
              </a:rPr>
              <a:t>hervir:COV</a:t>
            </a:r>
            <a:r>
              <a:rPr lang="es-EC" dirty="0" smtClean="0"/>
              <a:t> -P.PF =COL</a:t>
            </a:r>
          </a:p>
          <a:p>
            <a:r>
              <a:rPr lang="es-EC" dirty="0" smtClean="0"/>
              <a:t>Ahora allí sabe estar nomás </a:t>
            </a:r>
            <a:r>
              <a:rPr lang="es-EC" dirty="0" err="1" smtClean="0"/>
              <a:t>hirviéndo</a:t>
            </a:r>
            <a:r>
              <a:rPr lang="es-EC" dirty="0" smtClean="0"/>
              <a:t>, </a:t>
            </a:r>
            <a:r>
              <a:rPr lang="es-EC" i="1" dirty="0" err="1" smtClean="0">
                <a:solidFill>
                  <a:srgbClr val="FFFF00"/>
                </a:solidFill>
              </a:rPr>
              <a:t>kolo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kolo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kolo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kolo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/>
              <a:t>herviéndose</a:t>
            </a:r>
            <a:r>
              <a:rPr lang="es-EC" dirty="0" smtClean="0"/>
              <a:t>.’ [TS13Dec0302S2_MA_FA 0490]</a:t>
            </a:r>
          </a:p>
          <a:p>
            <a:endParaRPr lang="es-EC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26064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8. </a:t>
            </a:r>
            <a:r>
              <a:rPr lang="es-EC" dirty="0" err="1" smtClean="0"/>
              <a:t>Ideófonos</a:t>
            </a:r>
            <a:r>
              <a:rPr lang="es-EC" dirty="0" smtClean="0"/>
              <a:t> muchos veces </a:t>
            </a:r>
            <a:r>
              <a:rPr lang="es-EC" dirty="0" err="1" smtClean="0"/>
              <a:t>occure</a:t>
            </a:r>
            <a:r>
              <a:rPr lang="es-EC" dirty="0" smtClean="0"/>
              <a:t> con un verbo que refiere al mismo evento.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8330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ton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/>
          </a:blip>
          <a:stretch>
            <a:fillRect/>
          </a:stretch>
        </p:blipFill>
        <p:spPr>
          <a:xfrm rot="10800000" flipH="1" flipV="1">
            <a:off x="2483768" y="646004"/>
            <a:ext cx="4704522" cy="3528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9. Algunos veces el misma lexema </a:t>
            </a:r>
            <a:r>
              <a:rPr lang="es-EC" dirty="0" err="1" smtClean="0"/>
              <a:t>occure</a:t>
            </a:r>
            <a:r>
              <a:rPr lang="es-EC" dirty="0" smtClean="0"/>
              <a:t> como </a:t>
            </a:r>
            <a:r>
              <a:rPr lang="es-EC" dirty="0" err="1" smtClean="0"/>
              <a:t>ideófono</a:t>
            </a:r>
            <a:r>
              <a:rPr lang="es-EC" dirty="0" smtClean="0"/>
              <a:t> y como verbo. </a:t>
            </a:r>
            <a:endParaRPr lang="es-EC" dirty="0"/>
          </a:p>
        </p:txBody>
      </p:sp>
      <p:sp>
        <p:nvSpPr>
          <p:cNvPr id="4" name="TextBox 3"/>
          <p:cNvSpPr txBox="1"/>
          <p:nvPr/>
        </p:nvSpPr>
        <p:spPr>
          <a:xfrm>
            <a:off x="1547664" y="4199414"/>
            <a:ext cx="64807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/>
              <a:t>       </a:t>
            </a:r>
            <a:r>
              <a:rPr lang="es-EC" i="1" dirty="0" err="1" smtClean="0"/>
              <a:t>Junni</a:t>
            </a:r>
            <a:r>
              <a:rPr lang="es-EC" i="1" dirty="0" smtClean="0"/>
              <a:t> </a:t>
            </a:r>
            <a:r>
              <a:rPr lang="es-EC" i="1" dirty="0" err="1" smtClean="0"/>
              <a:t>tsanke</a:t>
            </a:r>
            <a:r>
              <a:rPr lang="es-EC" i="1" dirty="0" smtClean="0"/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poton</a:t>
            </a:r>
            <a:r>
              <a:rPr lang="es-EC" i="1" dirty="0" smtClean="0">
                <a:solidFill>
                  <a:srgbClr val="FFFF00"/>
                </a:solidFill>
              </a:rPr>
              <a:t>, </a:t>
            </a:r>
            <a:r>
              <a:rPr lang="es-EC" i="1" dirty="0" err="1" smtClean="0">
                <a:solidFill>
                  <a:srgbClr val="FFFF00"/>
                </a:solidFill>
              </a:rPr>
              <a:t>potonle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/>
              <a:t>kininsi</a:t>
            </a:r>
            <a:r>
              <a:rPr lang="es-EC" i="1" dirty="0" smtClean="0"/>
              <a:t> </a:t>
            </a:r>
            <a:r>
              <a:rPr lang="es-EC" i="1" dirty="0" err="1" smtClean="0"/>
              <a:t>uraida</a:t>
            </a:r>
            <a:endParaRPr lang="es-EC" dirty="0"/>
          </a:p>
          <a:p>
            <a:pPr algn="ctr"/>
            <a:endParaRPr lang="es-EC" i="1" dirty="0"/>
          </a:p>
          <a:p>
            <a:r>
              <a:rPr lang="es-EC" i="1" dirty="0"/>
              <a:t> </a:t>
            </a:r>
            <a:r>
              <a:rPr lang="es-EC" i="1" dirty="0" err="1" smtClean="0"/>
              <a:t>Junni</a:t>
            </a:r>
            <a:r>
              <a:rPr lang="es-EC" i="1" dirty="0" smtClean="0"/>
              <a:t>       </a:t>
            </a:r>
            <a:r>
              <a:rPr lang="es-EC" i="1" dirty="0" err="1" smtClean="0"/>
              <a:t>tsan</a:t>
            </a:r>
            <a:r>
              <a:rPr lang="es-EC" i="1" dirty="0" smtClean="0"/>
              <a:t> </a:t>
            </a:r>
            <a:r>
              <a:rPr lang="es-EC" i="1" dirty="0"/>
              <a:t>-</a:t>
            </a:r>
            <a:r>
              <a:rPr lang="es-EC" i="1" dirty="0" err="1"/>
              <a:t>ke</a:t>
            </a:r>
            <a:r>
              <a:rPr lang="es-EC" i="1" dirty="0"/>
              <a:t>        </a:t>
            </a:r>
            <a:r>
              <a:rPr lang="es-EC" i="1" dirty="0" smtClean="0"/>
              <a:t>          </a:t>
            </a:r>
            <a:r>
              <a:rPr lang="es-EC" i="1" dirty="0" err="1" smtClean="0"/>
              <a:t>poton</a:t>
            </a:r>
            <a:r>
              <a:rPr lang="es-EC" i="1" dirty="0" smtClean="0"/>
              <a:t>        </a:t>
            </a:r>
            <a:r>
              <a:rPr lang="es-EC" i="1" dirty="0" err="1"/>
              <a:t>poton</a:t>
            </a:r>
            <a:r>
              <a:rPr lang="es-EC" i="1" dirty="0"/>
              <a:t>        -le  </a:t>
            </a:r>
            <a:endParaRPr lang="es-EC" i="1" dirty="0" smtClean="0"/>
          </a:p>
          <a:p>
            <a:r>
              <a:rPr lang="es-EC" dirty="0" smtClean="0"/>
              <a:t>entonces </a:t>
            </a:r>
            <a:r>
              <a:rPr lang="es-EC" dirty="0"/>
              <a:t>SMBL -HACER:CLV </a:t>
            </a:r>
            <a:r>
              <a:rPr lang="es-EC" dirty="0" err="1" smtClean="0"/>
              <a:t>batir:IDEO</a:t>
            </a:r>
            <a:r>
              <a:rPr lang="es-EC" dirty="0" smtClean="0"/>
              <a:t> </a:t>
            </a:r>
            <a:r>
              <a:rPr lang="es-EC" dirty="0" err="1" smtClean="0"/>
              <a:t>batir:COV</a:t>
            </a:r>
            <a:r>
              <a:rPr lang="es-EC" dirty="0" smtClean="0"/>
              <a:t> </a:t>
            </a:r>
            <a:r>
              <a:rPr lang="es-EC" dirty="0"/>
              <a:t>-SUF </a:t>
            </a:r>
            <a:endParaRPr lang="es-EC" dirty="0" smtClean="0"/>
          </a:p>
          <a:p>
            <a:r>
              <a:rPr lang="es-EC" i="1" dirty="0" err="1" smtClean="0"/>
              <a:t>ki</a:t>
            </a:r>
            <a:r>
              <a:rPr lang="es-EC" i="1" dirty="0" smtClean="0"/>
              <a:t>        </a:t>
            </a:r>
            <a:r>
              <a:rPr lang="es-EC" i="1" dirty="0"/>
              <a:t>-</a:t>
            </a:r>
            <a:r>
              <a:rPr lang="es-EC" i="1" dirty="0" err="1"/>
              <a:t>nin</a:t>
            </a:r>
            <a:r>
              <a:rPr lang="es-EC" i="1" dirty="0"/>
              <a:t>  -si   ora  - i            -</a:t>
            </a:r>
            <a:r>
              <a:rPr lang="es-EC" i="1" dirty="0" smtClean="0"/>
              <a:t>da</a:t>
            </a:r>
          </a:p>
          <a:p>
            <a:r>
              <a:rPr lang="es-EC" dirty="0"/>
              <a:t>HACER:GEN -CNTR -GRAD bien - VOLVERSE:CLV DCL.ENF  </a:t>
            </a:r>
          </a:p>
          <a:p>
            <a:r>
              <a:rPr lang="es-EC" dirty="0" smtClean="0"/>
              <a:t>‘Entonces </a:t>
            </a:r>
            <a:r>
              <a:rPr lang="es-EC" dirty="0"/>
              <a:t>en esa manera </a:t>
            </a:r>
            <a:r>
              <a:rPr lang="es-EC" dirty="0" smtClean="0"/>
              <a:t>batió nomás </a:t>
            </a:r>
            <a:r>
              <a:rPr lang="es-EC" i="1" dirty="0" smtClean="0">
                <a:solidFill>
                  <a:srgbClr val="FFFF00"/>
                </a:solidFill>
              </a:rPr>
              <a:t>¡</a:t>
            </a:r>
            <a:r>
              <a:rPr lang="es-EC" i="1" dirty="0" err="1" smtClean="0">
                <a:solidFill>
                  <a:srgbClr val="FFFF00"/>
                </a:solidFill>
              </a:rPr>
              <a:t>poton</a:t>
            </a:r>
            <a:r>
              <a:rPr lang="es-EC" i="1" dirty="0" smtClean="0"/>
              <a:t>!’ </a:t>
            </a:r>
            <a:r>
              <a:rPr lang="en-US" sz="1200" dirty="0" smtClean="0"/>
              <a:t>[</a:t>
            </a:r>
            <a:r>
              <a:rPr lang="es-EC" sz="1200" dirty="0" smtClean="0"/>
              <a:t>TS27Oct0302S2 0055]</a:t>
            </a:r>
            <a:endParaRPr lang="es-EC" sz="1200" dirty="0"/>
          </a:p>
          <a:p>
            <a:endParaRPr lang="es-EC" dirty="0" smtClean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9503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muel dudu2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8" name="Samuel dudu2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/>
          </a:blip>
          <a:stretch>
            <a:fillRect/>
          </a:stretch>
        </p:blipFill>
        <p:spPr>
          <a:xfrm rot="10800000" flipH="1" flipV="1">
            <a:off x="1624624" y="332656"/>
            <a:ext cx="5856651" cy="43924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1680" y="4797152"/>
            <a:ext cx="68407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10. </a:t>
            </a:r>
            <a:r>
              <a:rPr lang="es-EC" sz="2400" dirty="0" err="1" smtClean="0"/>
              <a:t>Dulake</a:t>
            </a:r>
            <a:r>
              <a:rPr lang="es-EC" sz="2400" dirty="0" smtClean="0"/>
              <a:t>' </a:t>
            </a:r>
            <a:r>
              <a:rPr lang="es-EC" sz="2400" dirty="0" err="1" smtClean="0"/>
              <a:t>to</a:t>
            </a:r>
            <a:r>
              <a:rPr lang="es-EC" sz="2400" dirty="0" smtClean="0"/>
              <a:t>  </a:t>
            </a:r>
            <a:r>
              <a:rPr lang="es-EC" sz="2400" dirty="0" err="1" smtClean="0">
                <a:solidFill>
                  <a:srgbClr val="FFFF00"/>
                </a:solidFill>
              </a:rPr>
              <a:t>dudu</a:t>
            </a:r>
            <a:r>
              <a:rPr lang="es-EC" sz="2400" dirty="0" smtClean="0"/>
              <a:t>::::.</a:t>
            </a:r>
          </a:p>
          <a:p>
            <a:endParaRPr lang="es-EC" dirty="0" smtClean="0"/>
          </a:p>
          <a:p>
            <a:r>
              <a:rPr lang="es-EC" dirty="0" smtClean="0">
                <a:solidFill>
                  <a:srgbClr val="FFFF00"/>
                </a:solidFill>
              </a:rPr>
              <a:t>du</a:t>
            </a:r>
            <a:r>
              <a:rPr lang="es-EC" dirty="0" smtClean="0"/>
              <a:t> -la -</a:t>
            </a:r>
            <a:r>
              <a:rPr lang="es-EC" dirty="0" err="1" smtClean="0"/>
              <a:t>ke</a:t>
            </a:r>
            <a:r>
              <a:rPr lang="es-EC" dirty="0" smtClean="0"/>
              <a:t> -e                                               </a:t>
            </a:r>
            <a:r>
              <a:rPr lang="es-EC" dirty="0" err="1" smtClean="0"/>
              <a:t>to</a:t>
            </a:r>
            <a:r>
              <a:rPr lang="es-EC" dirty="0" smtClean="0"/>
              <a:t>        </a:t>
            </a:r>
            <a:r>
              <a:rPr lang="es-EC" dirty="0" smtClean="0">
                <a:solidFill>
                  <a:srgbClr val="FFFF00"/>
                </a:solidFill>
              </a:rPr>
              <a:t>du -du</a:t>
            </a:r>
          </a:p>
          <a:p>
            <a:r>
              <a:rPr lang="es-EC" dirty="0" err="1" smtClean="0">
                <a:solidFill>
                  <a:srgbClr val="FFFF00"/>
                </a:solidFill>
              </a:rPr>
              <a:t>montonar:COV</a:t>
            </a:r>
            <a:r>
              <a:rPr lang="es-EC" dirty="0" smtClean="0"/>
              <a:t> -COL -HACER:CLV -DCL tierra  </a:t>
            </a:r>
            <a:r>
              <a:rPr lang="es-EC" dirty="0" err="1" smtClean="0">
                <a:solidFill>
                  <a:srgbClr val="FFFF00"/>
                </a:solidFill>
              </a:rPr>
              <a:t>montonar:IDEO</a:t>
            </a:r>
            <a:r>
              <a:rPr lang="es-EC" dirty="0" smtClean="0">
                <a:solidFill>
                  <a:srgbClr val="FFFF00"/>
                </a:solidFill>
              </a:rPr>
              <a:t> -DUP</a:t>
            </a:r>
          </a:p>
          <a:p>
            <a:r>
              <a:rPr lang="es-EC" dirty="0" smtClean="0"/>
              <a:t>‘</a:t>
            </a:r>
            <a:r>
              <a:rPr lang="es-EC" dirty="0" err="1" smtClean="0"/>
              <a:t>Montonan</a:t>
            </a:r>
            <a:r>
              <a:rPr lang="es-EC" dirty="0" smtClean="0"/>
              <a:t> tierra ¡'</a:t>
            </a:r>
            <a:r>
              <a:rPr lang="es-EC" dirty="0" err="1" smtClean="0"/>
              <a:t>dudu</a:t>
            </a:r>
            <a:r>
              <a:rPr lang="es-EC" dirty="0" smtClean="0"/>
              <a:t>'! </a:t>
            </a:r>
            <a:r>
              <a:rPr lang="en-US" sz="1100" dirty="0" smtClean="0"/>
              <a:t>[</a:t>
            </a:r>
            <a:r>
              <a:rPr lang="es-EC" sz="1100" dirty="0" smtClean="0"/>
              <a:t>TS10Oct0301(4)S1_SA_PA 0495]</a:t>
            </a:r>
          </a:p>
          <a:p>
            <a:r>
              <a:rPr lang="es-EC" dirty="0" smtClean="0"/>
              <a:t>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8948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908720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11. </a:t>
            </a:r>
            <a:r>
              <a:rPr lang="en-US" dirty="0" err="1" smtClean="0"/>
              <a:t>Otro</a:t>
            </a:r>
            <a:r>
              <a:rPr lang="en-US" dirty="0" smtClean="0"/>
              <a:t> </a:t>
            </a:r>
            <a:r>
              <a:rPr lang="en-US" dirty="0" err="1" smtClean="0"/>
              <a:t>veces</a:t>
            </a:r>
            <a:r>
              <a:rPr lang="en-US" dirty="0" smtClean="0"/>
              <a:t> el ide</a:t>
            </a:r>
            <a:r>
              <a:rPr lang="es-EC" dirty="0" err="1" smtClean="0"/>
              <a:t>ófono</a:t>
            </a:r>
            <a:r>
              <a:rPr lang="es-EC" dirty="0" smtClean="0"/>
              <a:t> es el solo referente al evento.</a:t>
            </a:r>
            <a:endParaRPr lang="es-EC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556792"/>
            <a:ext cx="71287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>
                <a:solidFill>
                  <a:srgbClr val="FFFF00"/>
                </a:solidFill>
              </a:rPr>
              <a:t>Sawi</a:t>
            </a:r>
            <a:r>
              <a:rPr lang="es-EC" dirty="0">
                <a:solidFill>
                  <a:srgbClr val="FFFF00"/>
                </a:solidFill>
              </a:rPr>
              <a:t>, </a:t>
            </a:r>
            <a:r>
              <a:rPr lang="es-EC" dirty="0" err="1" smtClean="0">
                <a:solidFill>
                  <a:srgbClr val="FFFF00"/>
                </a:solidFill>
              </a:rPr>
              <a:t>sawi</a:t>
            </a:r>
            <a:r>
              <a:rPr lang="es-EC" dirty="0" smtClean="0">
                <a:solidFill>
                  <a:srgbClr val="FFFF00"/>
                </a:solidFill>
              </a:rPr>
              <a:t>, </a:t>
            </a:r>
            <a:r>
              <a:rPr lang="es-EC" dirty="0" err="1" smtClean="0">
                <a:solidFill>
                  <a:srgbClr val="FFFF00"/>
                </a:solidFill>
              </a:rPr>
              <a:t>sawi</a:t>
            </a:r>
            <a:r>
              <a:rPr lang="es-EC" dirty="0" smtClean="0">
                <a:solidFill>
                  <a:srgbClr val="FFFF00"/>
                </a:solidFill>
              </a:rPr>
              <a:t>, </a:t>
            </a:r>
            <a:r>
              <a:rPr lang="es-EC" dirty="0" err="1" smtClean="0">
                <a:solidFill>
                  <a:srgbClr val="FFFF00"/>
                </a:solidFill>
              </a:rPr>
              <a:t>sawi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FF00"/>
                </a:solidFill>
              </a:rPr>
              <a:t>sawi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FF00"/>
                </a:solidFill>
              </a:rPr>
              <a:t>sawi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FF00"/>
                </a:solidFill>
              </a:rPr>
              <a:t>sawi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FF00"/>
                </a:solidFill>
              </a:rPr>
              <a:t>larinin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FF00"/>
                </a:solidFill>
              </a:rPr>
              <a:t>ketie</a:t>
            </a:r>
            <a:r>
              <a:rPr lang="es-EC" dirty="0" smtClean="0">
                <a:solidFill>
                  <a:srgbClr val="FFFF00"/>
                </a:solidFill>
              </a:rPr>
              <a:t> ti‘</a:t>
            </a:r>
          </a:p>
          <a:p>
            <a:endParaRPr lang="es-EC" dirty="0">
              <a:solidFill>
                <a:srgbClr val="FFFF00"/>
              </a:solidFill>
            </a:endParaRPr>
          </a:p>
          <a:p>
            <a:endParaRPr lang="es-EC" dirty="0" smtClean="0">
              <a:solidFill>
                <a:srgbClr val="FFFF00"/>
              </a:solidFill>
            </a:endParaRPr>
          </a:p>
          <a:p>
            <a:endParaRPr lang="es-EC" dirty="0"/>
          </a:p>
          <a:p>
            <a:r>
              <a:rPr lang="es-EC" i="1" dirty="0" err="1">
                <a:solidFill>
                  <a:srgbClr val="FFFF00"/>
                </a:solidFill>
              </a:rPr>
              <a:t>sawi</a:t>
            </a:r>
            <a:r>
              <a:rPr lang="es-EC" i="1" dirty="0">
                <a:solidFill>
                  <a:srgbClr val="FFFF00"/>
                </a:solidFill>
              </a:rPr>
              <a:t>  </a:t>
            </a:r>
            <a:r>
              <a:rPr lang="es-EC" i="1" dirty="0" smtClean="0">
                <a:solidFill>
                  <a:srgbClr val="FFFF00"/>
                </a:solidFill>
              </a:rPr>
              <a:t>                  </a:t>
            </a:r>
            <a:r>
              <a:rPr lang="es-EC" i="1" dirty="0" err="1" smtClean="0">
                <a:solidFill>
                  <a:srgbClr val="FFFF00"/>
                </a:solidFill>
              </a:rPr>
              <a:t>sawi</a:t>
            </a:r>
            <a:r>
              <a:rPr lang="es-EC" i="1" dirty="0" smtClean="0">
                <a:solidFill>
                  <a:srgbClr val="FFFF00"/>
                </a:solidFill>
              </a:rPr>
              <a:t>  </a:t>
            </a:r>
            <a:r>
              <a:rPr lang="es-EC" i="1" dirty="0" err="1" smtClean="0">
                <a:solidFill>
                  <a:srgbClr val="FFFF00"/>
                </a:solidFill>
              </a:rPr>
              <a:t>sawi</a:t>
            </a:r>
            <a:r>
              <a:rPr lang="es-EC" i="1" dirty="0" smtClean="0">
                <a:solidFill>
                  <a:srgbClr val="FFFF00"/>
                </a:solidFill>
              </a:rPr>
              <a:t>  </a:t>
            </a:r>
            <a:r>
              <a:rPr lang="es-EC" i="1" dirty="0" err="1" smtClean="0">
                <a:solidFill>
                  <a:srgbClr val="FFFF00"/>
                </a:solidFill>
              </a:rPr>
              <a:t>sawi</a:t>
            </a:r>
            <a:r>
              <a:rPr lang="es-EC" i="1" dirty="0" smtClean="0">
                <a:solidFill>
                  <a:srgbClr val="FFFF00"/>
                </a:solidFill>
              </a:rPr>
              <a:t>  </a:t>
            </a:r>
            <a:r>
              <a:rPr lang="es-EC" i="1" dirty="0" err="1" smtClean="0">
                <a:solidFill>
                  <a:srgbClr val="FFFF00"/>
                </a:solidFill>
              </a:rPr>
              <a:t>sawi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sawi</a:t>
            </a:r>
            <a:r>
              <a:rPr lang="es-EC" i="1" dirty="0" smtClean="0">
                <a:solidFill>
                  <a:srgbClr val="FFFF00"/>
                </a:solidFill>
              </a:rPr>
              <a:t>  </a:t>
            </a:r>
            <a:r>
              <a:rPr lang="es-EC" i="1" dirty="0" err="1" smtClean="0">
                <a:solidFill>
                  <a:srgbClr val="FFFF00"/>
                </a:solidFill>
              </a:rPr>
              <a:t>sawi</a:t>
            </a:r>
            <a:r>
              <a:rPr lang="es-EC" i="1" dirty="0" smtClean="0">
                <a:solidFill>
                  <a:srgbClr val="FFFF00"/>
                </a:solidFill>
              </a:rPr>
              <a:t>           </a:t>
            </a:r>
          </a:p>
          <a:p>
            <a:r>
              <a:rPr lang="es-EC" dirty="0" err="1" smtClean="0">
                <a:solidFill>
                  <a:srgbClr val="FFFF00"/>
                </a:solidFill>
              </a:rPr>
              <a:t>IDEO:culebrear</a:t>
            </a:r>
            <a:r>
              <a:rPr lang="es-EC" dirty="0" smtClean="0">
                <a:solidFill>
                  <a:srgbClr val="FFFF00"/>
                </a:solidFill>
              </a:rPr>
              <a:t> IDEO </a:t>
            </a:r>
            <a:r>
              <a:rPr lang="es-EC" dirty="0" err="1" smtClean="0">
                <a:solidFill>
                  <a:srgbClr val="FFFF00"/>
                </a:solidFill>
              </a:rPr>
              <a:t>IDEO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FF00"/>
                </a:solidFill>
              </a:rPr>
              <a:t>IDEO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FF00"/>
                </a:solidFill>
              </a:rPr>
              <a:t>IDEO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 smtClean="0">
                <a:solidFill>
                  <a:srgbClr val="FFFF00"/>
                </a:solidFill>
              </a:rPr>
              <a:t>IDEO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 err="1">
                <a:solidFill>
                  <a:srgbClr val="FFFF00"/>
                </a:solidFill>
              </a:rPr>
              <a:t>IDEO</a:t>
            </a:r>
            <a:endParaRPr lang="es-EC" dirty="0" smtClean="0">
              <a:solidFill>
                <a:srgbClr val="FFFF00"/>
              </a:solidFill>
            </a:endParaRPr>
          </a:p>
          <a:p>
            <a:r>
              <a:rPr lang="es-EC" dirty="0"/>
              <a:t>la </a:t>
            </a:r>
            <a:r>
              <a:rPr lang="es-EC" dirty="0" smtClean="0"/>
              <a:t>–</a:t>
            </a:r>
            <a:r>
              <a:rPr lang="es-EC" dirty="0" err="1" smtClean="0"/>
              <a:t>ri</a:t>
            </a:r>
            <a:r>
              <a:rPr lang="es-EC" dirty="0" smtClean="0"/>
              <a:t>  -</a:t>
            </a:r>
            <a:r>
              <a:rPr lang="es-EC" dirty="0" err="1"/>
              <a:t>nin</a:t>
            </a:r>
            <a:r>
              <a:rPr lang="es-EC" dirty="0"/>
              <a:t>  </a:t>
            </a:r>
            <a:r>
              <a:rPr lang="es-EC" dirty="0" smtClean="0"/>
              <a:t>                                        </a:t>
            </a:r>
            <a:r>
              <a:rPr lang="es-EC" dirty="0" err="1" smtClean="0"/>
              <a:t>ke</a:t>
            </a:r>
            <a:r>
              <a:rPr lang="es-EC" dirty="0" smtClean="0"/>
              <a:t> -</a:t>
            </a:r>
            <a:r>
              <a:rPr lang="es-EC" dirty="0"/>
              <a:t>ti -e   </a:t>
            </a:r>
            <a:r>
              <a:rPr lang="es-EC" dirty="0" smtClean="0"/>
              <a:t>                     ti </a:t>
            </a:r>
            <a:r>
              <a:rPr lang="es-EC" dirty="0"/>
              <a:t>-e</a:t>
            </a:r>
          </a:p>
          <a:p>
            <a:r>
              <a:rPr lang="es-EC" dirty="0" err="1" smtClean="0"/>
              <a:t>venir.saliendo:COV</a:t>
            </a:r>
            <a:r>
              <a:rPr lang="es-EC" dirty="0" smtClean="0"/>
              <a:t> </a:t>
            </a:r>
            <a:r>
              <a:rPr lang="es-EC" dirty="0"/>
              <a:t>-</a:t>
            </a:r>
            <a:r>
              <a:rPr lang="es-EC" dirty="0" smtClean="0"/>
              <a:t>CAUSE </a:t>
            </a:r>
            <a:r>
              <a:rPr lang="es-EC" dirty="0"/>
              <a:t>-CNTR HACER:CLV -RP -DCL </a:t>
            </a:r>
            <a:r>
              <a:rPr lang="es-EC" dirty="0" smtClean="0"/>
              <a:t>decir </a:t>
            </a:r>
            <a:r>
              <a:rPr lang="es-EC" dirty="0"/>
              <a:t>-DCL</a:t>
            </a:r>
          </a:p>
          <a:p>
            <a:r>
              <a:rPr lang="es-EC" dirty="0" smtClean="0"/>
              <a:t>[Dicen </a:t>
            </a:r>
            <a:r>
              <a:rPr lang="es-EC" dirty="0"/>
              <a:t>que él dijo que] Se sacó nomás (el pene): ¡</a:t>
            </a:r>
            <a:r>
              <a:rPr lang="es-EC" dirty="0" err="1"/>
              <a:t>sawi</a:t>
            </a:r>
            <a:r>
              <a:rPr lang="es-EC" dirty="0"/>
              <a:t>, </a:t>
            </a:r>
            <a:r>
              <a:rPr lang="es-EC" dirty="0" err="1"/>
              <a:t>sawi</a:t>
            </a:r>
            <a:r>
              <a:rPr lang="es-EC" dirty="0"/>
              <a:t>, </a:t>
            </a:r>
            <a:r>
              <a:rPr lang="es-EC" dirty="0" err="1"/>
              <a:t>sawi</a:t>
            </a:r>
            <a:r>
              <a:rPr lang="es-EC" dirty="0"/>
              <a:t>, </a:t>
            </a:r>
            <a:r>
              <a:rPr lang="es-EC" dirty="0" err="1"/>
              <a:t>sawi</a:t>
            </a:r>
            <a:r>
              <a:rPr lang="es-EC" dirty="0"/>
              <a:t>, </a:t>
            </a:r>
            <a:r>
              <a:rPr lang="es-EC" dirty="0" err="1"/>
              <a:t>sawi</a:t>
            </a:r>
            <a:r>
              <a:rPr lang="es-EC" dirty="0"/>
              <a:t>, </a:t>
            </a:r>
            <a:r>
              <a:rPr lang="es-EC" dirty="0" err="1"/>
              <a:t>sawi</a:t>
            </a:r>
            <a:r>
              <a:rPr lang="es-EC" dirty="0"/>
              <a:t>, </a:t>
            </a:r>
            <a:r>
              <a:rPr lang="es-EC" dirty="0" err="1"/>
              <a:t>sawi</a:t>
            </a:r>
            <a:r>
              <a:rPr lang="es-EC" dirty="0"/>
              <a:t>! (se subió al árbol).        </a:t>
            </a:r>
            <a:r>
              <a:rPr lang="en-US" sz="1200" dirty="0" smtClean="0"/>
              <a:t>[</a:t>
            </a:r>
            <a:r>
              <a:rPr lang="es-EC" sz="1200" dirty="0" smtClean="0"/>
              <a:t>TS19Mar9701S1_Mantsa 0076]                                                           </a:t>
            </a:r>
            <a:endParaRPr lang="es-EC" sz="1200" dirty="0"/>
          </a:p>
          <a:p>
            <a:endParaRPr lang="es-EC" dirty="0"/>
          </a:p>
        </p:txBody>
      </p:sp>
      <p:pic>
        <p:nvPicPr>
          <p:cNvPr id="6" name="sawi1c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88495" y="164624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96752"/>
            <a:ext cx="8964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dirty="0" smtClean="0"/>
              <a:t>!Gracias a todos¡</a:t>
            </a:r>
          </a:p>
          <a:p>
            <a:pPr algn="ctr"/>
            <a:endParaRPr lang="es-EC" sz="4800" dirty="0"/>
          </a:p>
          <a:p>
            <a:pPr algn="ctr"/>
            <a:r>
              <a:rPr lang="es-EC" sz="4800" dirty="0" smtClean="0"/>
              <a:t>¡</a:t>
            </a:r>
            <a:r>
              <a:rPr lang="es-EC" sz="4800" dirty="0" err="1" smtClean="0"/>
              <a:t>Joo</a:t>
            </a:r>
            <a:r>
              <a:rPr lang="es-EC" sz="4800" dirty="0" smtClean="0"/>
              <a:t>!</a:t>
            </a:r>
            <a:endParaRPr lang="es-EC" sz="4800" dirty="0"/>
          </a:p>
        </p:txBody>
      </p:sp>
    </p:spTree>
    <p:extLst>
      <p:ext uri="{BB962C8B-B14F-4D97-AF65-F5344CB8AC3E}">
        <p14:creationId xmlns:p14="http://schemas.microsoft.com/office/powerpoint/2010/main" val="197386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76672"/>
            <a:ext cx="741682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IDEÓFONO</a:t>
            </a:r>
          </a:p>
          <a:p>
            <a:pPr algn="ctr"/>
            <a:endParaRPr lang="es-EC" dirty="0" smtClean="0"/>
          </a:p>
          <a:p>
            <a:r>
              <a:rPr lang="es-EC" sz="2000" dirty="0" smtClean="0"/>
              <a:t>Una representación vívida de una idea en el sonido. Una palabra a menudo onomatopéyica que describe un predicado, un calificativo o un adverbio respecto a la manera, el color, el sonido, el olor, la acción, el estado o la intensidad (</a:t>
            </a:r>
            <a:r>
              <a:rPr lang="es-EC" sz="2000" dirty="0" err="1" smtClean="0"/>
              <a:t>Doke</a:t>
            </a:r>
            <a:r>
              <a:rPr lang="es-EC" sz="2000" dirty="0" smtClean="0"/>
              <a:t> 1935:118)</a:t>
            </a:r>
            <a:endParaRPr lang="es-EC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3212976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 </a:t>
            </a:r>
            <a:r>
              <a:rPr lang="en-US" sz="2000" dirty="0" err="1" smtClean="0"/>
              <a:t>Tsafiki</a:t>
            </a:r>
            <a:r>
              <a:rPr lang="en-US" sz="2000" dirty="0" smtClean="0"/>
              <a:t> hay </a:t>
            </a:r>
            <a:r>
              <a:rPr lang="es-EC" sz="2000" dirty="0" err="1" smtClean="0"/>
              <a:t>ideófonos</a:t>
            </a:r>
            <a:r>
              <a:rPr lang="es-EC" sz="2000" dirty="0" smtClean="0"/>
              <a:t> que </a:t>
            </a:r>
            <a:r>
              <a:rPr lang="es-EC" sz="2000" dirty="0" smtClean="0"/>
              <a:t>e</a:t>
            </a:r>
            <a:r>
              <a:rPr lang="es-EC" sz="2000" dirty="0" smtClean="0"/>
              <a:t>voca </a:t>
            </a:r>
            <a:r>
              <a:rPr lang="es-EC" sz="2000" dirty="0" smtClean="0"/>
              <a:t>todos los modalidades sensoriales de humanos: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7211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5696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Campos </a:t>
            </a:r>
            <a:r>
              <a:rPr lang="en-US" sz="2400" dirty="0" err="1" smtClean="0"/>
              <a:t>semánticos</a:t>
            </a:r>
            <a:r>
              <a:rPr lang="en-US" sz="2400" dirty="0" smtClean="0"/>
              <a:t> de </a:t>
            </a:r>
            <a:r>
              <a:rPr lang="en-US" sz="2400" dirty="0" err="1" smtClean="0"/>
              <a:t>ideófonos</a:t>
            </a:r>
            <a:r>
              <a:rPr lang="en-US" sz="2400" dirty="0" smtClean="0"/>
              <a:t> en </a:t>
            </a:r>
            <a:r>
              <a:rPr lang="en-US" sz="2400" dirty="0" err="1" smtClean="0"/>
              <a:t>tsafiki</a:t>
            </a:r>
            <a:endParaRPr lang="es-EC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87827" y="836712"/>
            <a:ext cx="439218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err="1" smtClean="0"/>
              <a:t>Sonido</a:t>
            </a:r>
            <a:r>
              <a:rPr lang="en-US" sz="1600" u="sng" dirty="0" smtClean="0"/>
              <a:t> </a:t>
            </a:r>
            <a:r>
              <a:rPr lang="en-US" sz="1600" u="sng" dirty="0" err="1" smtClean="0"/>
              <a:t>humano</a:t>
            </a:r>
            <a:r>
              <a:rPr lang="en-US" sz="1600" u="sng" dirty="0" smtClean="0"/>
              <a:t> (28)</a:t>
            </a:r>
          </a:p>
          <a:p>
            <a:pPr defTabSz="180000"/>
            <a:r>
              <a:rPr lang="en-US" sz="1600" dirty="0"/>
              <a:t>	</a:t>
            </a:r>
            <a:r>
              <a:rPr lang="es-ES" sz="1600" i="1" dirty="0" smtClean="0"/>
              <a:t>a</a:t>
            </a:r>
            <a:r>
              <a:rPr lang="es-ES" sz="1600" dirty="0" smtClean="0"/>
              <a:t>   			‘gritar </a:t>
            </a:r>
            <a:r>
              <a:rPr lang="es-ES" sz="1600" dirty="0"/>
              <a:t>con la boca </a:t>
            </a:r>
            <a:r>
              <a:rPr lang="es-ES" sz="1600" dirty="0" smtClean="0"/>
              <a:t>abierta’ </a:t>
            </a:r>
            <a:endParaRPr lang="es-EC" sz="1600" dirty="0"/>
          </a:p>
          <a:p>
            <a:pPr defTabSz="180000"/>
            <a:r>
              <a:rPr lang="es-ES" sz="1600" dirty="0"/>
              <a:t>	</a:t>
            </a:r>
            <a:r>
              <a:rPr lang="es-ES" sz="1600" i="1" dirty="0" err="1" smtClean="0"/>
              <a:t>wiyo</a:t>
            </a:r>
            <a:r>
              <a:rPr lang="es-ES" sz="1600" dirty="0"/>
              <a:t>	</a:t>
            </a:r>
            <a:r>
              <a:rPr lang="es-ES" sz="1600" dirty="0" smtClean="0"/>
              <a:t>	‘gritar </a:t>
            </a:r>
            <a:r>
              <a:rPr lang="es-ES" sz="1600" dirty="0"/>
              <a:t>con la boca </a:t>
            </a:r>
            <a:r>
              <a:rPr lang="es-ES" sz="1600" dirty="0" err="1" smtClean="0"/>
              <a:t>semiabierta</a:t>
            </a:r>
            <a:r>
              <a:rPr lang="es-ES" sz="1600" dirty="0" smtClean="0"/>
              <a:t>’</a:t>
            </a:r>
            <a:endParaRPr lang="es-EC" sz="1600" dirty="0" smtClean="0"/>
          </a:p>
          <a:p>
            <a:pPr defTabSz="180000"/>
            <a:r>
              <a:rPr lang="es-ES" sz="1600" dirty="0" smtClean="0"/>
              <a:t>	</a:t>
            </a:r>
            <a:r>
              <a:rPr lang="es-ES" sz="1600" i="1" dirty="0" err="1" smtClean="0"/>
              <a:t>owa</a:t>
            </a:r>
            <a:r>
              <a:rPr lang="es-ES" sz="1600" dirty="0"/>
              <a:t>		</a:t>
            </a:r>
            <a:r>
              <a:rPr lang="es-ES" sz="1600" dirty="0" smtClean="0"/>
              <a:t>	‘</a:t>
            </a:r>
            <a:r>
              <a:rPr lang="es-ES" sz="1600" dirty="0" smtClean="0"/>
              <a:t>sonido </a:t>
            </a:r>
            <a:r>
              <a:rPr lang="es-ES" sz="1600" dirty="0"/>
              <a:t>del </a:t>
            </a:r>
            <a:r>
              <a:rPr lang="es-ES" sz="1600" dirty="0" smtClean="0"/>
              <a:t>llanto de </a:t>
            </a:r>
            <a:r>
              <a:rPr lang="es-ES" sz="1600" dirty="0"/>
              <a:t>un </a:t>
            </a:r>
            <a:r>
              <a:rPr lang="es-ES" sz="1600" dirty="0" smtClean="0"/>
              <a:t>bebé’</a:t>
            </a:r>
          </a:p>
          <a:p>
            <a:pPr defTabSz="180000"/>
            <a:r>
              <a:rPr lang="es-ES" sz="1600" dirty="0" smtClean="0"/>
              <a:t>	</a:t>
            </a:r>
            <a:r>
              <a:rPr lang="es-ES" sz="1600" i="1" dirty="0" err="1" smtClean="0"/>
              <a:t>jeje</a:t>
            </a:r>
            <a:r>
              <a:rPr lang="es-ES" sz="1600" dirty="0"/>
              <a:t>		</a:t>
            </a:r>
            <a:r>
              <a:rPr lang="es-ES" sz="1600" dirty="0" smtClean="0"/>
              <a:t>	‘manera </a:t>
            </a:r>
            <a:r>
              <a:rPr lang="es-ES" sz="1600" dirty="0"/>
              <a:t>de </a:t>
            </a:r>
            <a:r>
              <a:rPr lang="es-ES" sz="1600" dirty="0" smtClean="0"/>
              <a:t>reír’</a:t>
            </a:r>
          </a:p>
          <a:p>
            <a:pPr defTabSz="180000"/>
            <a:r>
              <a:rPr lang="es-ES" sz="1600" dirty="0"/>
              <a:t>	</a:t>
            </a:r>
            <a:r>
              <a:rPr lang="es-ES" sz="1600" i="1" dirty="0" err="1" smtClean="0"/>
              <a:t>jajai</a:t>
            </a:r>
            <a:r>
              <a:rPr lang="es-ES" sz="1600" i="1" dirty="0" smtClean="0"/>
              <a:t>		</a:t>
            </a:r>
            <a:r>
              <a:rPr lang="es-ES" sz="1600" i="1" dirty="0" smtClean="0"/>
              <a:t>	</a:t>
            </a:r>
            <a:r>
              <a:rPr lang="es-ES" sz="1600" dirty="0" smtClean="0"/>
              <a:t>‘</a:t>
            </a:r>
            <a:r>
              <a:rPr lang="es-ES" sz="1600" dirty="0" smtClean="0"/>
              <a:t>manera de reír típicamente 									</a:t>
            </a:r>
            <a:r>
              <a:rPr lang="es-ES" sz="1600" dirty="0" smtClean="0"/>
              <a:t>	femenina</a:t>
            </a:r>
            <a:r>
              <a:rPr lang="es-ES" sz="1600" dirty="0" smtClean="0"/>
              <a:t>’</a:t>
            </a:r>
            <a:endParaRPr lang="es-ES" sz="1600" i="1" dirty="0" smtClean="0"/>
          </a:p>
          <a:p>
            <a:pPr defTabSz="180000"/>
            <a:r>
              <a:rPr lang="es-ES" sz="1600" dirty="0"/>
              <a:t>	</a:t>
            </a:r>
            <a:r>
              <a:rPr lang="es-ES" sz="1600" i="1" dirty="0" err="1" smtClean="0"/>
              <a:t>jiji</a:t>
            </a:r>
            <a:r>
              <a:rPr lang="es-ES" sz="1600" i="1" dirty="0" smtClean="0"/>
              <a:t>			</a:t>
            </a:r>
            <a:r>
              <a:rPr lang="es-ES" sz="1600" dirty="0" smtClean="0"/>
              <a:t>‘manera de reír maliciosa’</a:t>
            </a:r>
            <a:endParaRPr lang="es-EC" sz="1600" dirty="0"/>
          </a:p>
          <a:p>
            <a:pPr defTabSz="180000">
              <a:tabLst>
                <a:tab pos="180000" algn="l"/>
              </a:tabLst>
            </a:pPr>
            <a:endParaRPr lang="es-ES" sz="1600" dirty="0"/>
          </a:p>
          <a:p>
            <a:pPr defTabSz="180000">
              <a:tabLst>
                <a:tab pos="180000" algn="l"/>
              </a:tabLst>
            </a:pPr>
            <a:r>
              <a:rPr lang="es-ES" sz="1600" u="sng" dirty="0" smtClean="0"/>
              <a:t>Sonido animal (133)</a:t>
            </a:r>
          </a:p>
          <a:p>
            <a:pPr defTabSz="180000">
              <a:tabLst>
                <a:tab pos="180000" algn="l"/>
              </a:tabLst>
            </a:pPr>
            <a:r>
              <a:rPr lang="es-ES" sz="1600" dirty="0" smtClean="0"/>
              <a:t>	</a:t>
            </a:r>
            <a:r>
              <a:rPr lang="es-ES" sz="1600" i="1" dirty="0" err="1" smtClean="0"/>
              <a:t>kiyo</a:t>
            </a:r>
            <a:r>
              <a:rPr lang="es-ES" sz="1600" i="1" dirty="0" smtClean="0"/>
              <a:t>		</a:t>
            </a:r>
            <a:r>
              <a:rPr lang="es-ES" sz="1600" dirty="0" smtClean="0"/>
              <a:t>	‘sonido que emite el guatuso’</a:t>
            </a:r>
            <a:endParaRPr lang="es-ES" sz="1600" u="sng" dirty="0" smtClean="0"/>
          </a:p>
          <a:p>
            <a:pPr defTabSz="180000">
              <a:tabLst>
                <a:tab pos="180000" algn="l"/>
              </a:tabLst>
            </a:pPr>
            <a:r>
              <a:rPr lang="es-ES" sz="1600" dirty="0" smtClean="0"/>
              <a:t>	</a:t>
            </a:r>
            <a:r>
              <a:rPr lang="es-ES" sz="1600" i="1" dirty="0" err="1" smtClean="0"/>
              <a:t>jnn</a:t>
            </a:r>
            <a:r>
              <a:rPr lang="es-ES" sz="1600" dirty="0" smtClean="0"/>
              <a:t>			‘sonido </a:t>
            </a:r>
            <a:r>
              <a:rPr lang="es-ES" sz="1600" dirty="0"/>
              <a:t>emitido por un </a:t>
            </a:r>
            <a:r>
              <a:rPr lang="es-ES" sz="1600" dirty="0" smtClean="0"/>
              <a:t>														guatuso </a:t>
            </a:r>
            <a:r>
              <a:rPr lang="es-ES" sz="1600" dirty="0"/>
              <a:t>cuando </a:t>
            </a:r>
            <a:r>
              <a:rPr lang="es-ES" sz="1600" dirty="0" smtClean="0"/>
              <a:t>está enojado’</a:t>
            </a:r>
            <a:endParaRPr lang="es-EC" sz="1600" dirty="0"/>
          </a:p>
          <a:p>
            <a:pPr>
              <a:tabLst>
                <a:tab pos="180000" algn="l"/>
              </a:tabLst>
            </a:pPr>
            <a:r>
              <a:rPr lang="es-ES" sz="1600" dirty="0" smtClean="0"/>
              <a:t>	</a:t>
            </a:r>
            <a:r>
              <a:rPr lang="es-ES" sz="1600" i="1" dirty="0" err="1" smtClean="0"/>
              <a:t>popopo</a:t>
            </a:r>
            <a:r>
              <a:rPr lang="es-ES" sz="1600" dirty="0" smtClean="0"/>
              <a:t>	‘sonido de un ave volando’</a:t>
            </a:r>
            <a:endParaRPr lang="es-EC" sz="1600" dirty="0"/>
          </a:p>
          <a:p>
            <a:pPr>
              <a:tabLst>
                <a:tab pos="180000" algn="l"/>
              </a:tabLst>
            </a:pPr>
            <a:r>
              <a:rPr lang="es-ES" sz="1600" dirty="0" smtClean="0"/>
              <a:t>	</a:t>
            </a:r>
            <a:r>
              <a:rPr lang="es-ES" sz="1600" i="1" dirty="0" err="1" smtClean="0"/>
              <a:t>tsekara</a:t>
            </a:r>
            <a:r>
              <a:rPr lang="es-ES" sz="1600" dirty="0"/>
              <a:t>	</a:t>
            </a:r>
            <a:r>
              <a:rPr lang="es-ES" sz="1600" dirty="0" smtClean="0"/>
              <a:t>‘sonido </a:t>
            </a:r>
            <a:r>
              <a:rPr lang="es-ES" sz="1600" dirty="0"/>
              <a:t>emitido por un pájaro </a:t>
            </a:r>
            <a:r>
              <a:rPr lang="es-ES" sz="1600" dirty="0" smtClean="0"/>
              <a:t>			carpintero’</a:t>
            </a:r>
          </a:p>
          <a:p>
            <a:pPr>
              <a:tabLst>
                <a:tab pos="180000" algn="l"/>
              </a:tabLst>
            </a:pPr>
            <a:r>
              <a:rPr lang="es-ES" sz="1600" dirty="0"/>
              <a:t>	</a:t>
            </a:r>
            <a:r>
              <a:rPr lang="es-ES" sz="1600" i="1" dirty="0" err="1" smtClean="0"/>
              <a:t>bobobo</a:t>
            </a:r>
            <a:r>
              <a:rPr lang="es-ES" sz="1600" i="1" dirty="0" smtClean="0"/>
              <a:t>  </a:t>
            </a:r>
            <a:r>
              <a:rPr lang="es-ES" sz="1600" dirty="0" smtClean="0"/>
              <a:t>‘sonido de carpintero picando un </a:t>
            </a:r>
            <a:r>
              <a:rPr lang="es-EC" sz="1600" dirty="0" smtClean="0"/>
              <a:t>árbol’</a:t>
            </a:r>
          </a:p>
          <a:p>
            <a:pPr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brrrbrr</a:t>
            </a:r>
            <a:r>
              <a:rPr lang="es-EC" sz="1600" i="1" dirty="0" smtClean="0"/>
              <a:t>	</a:t>
            </a:r>
            <a:r>
              <a:rPr lang="es-EC" sz="1600" i="1" dirty="0" smtClean="0"/>
              <a:t>‘</a:t>
            </a:r>
            <a:r>
              <a:rPr lang="es-ES" sz="1600" dirty="0" smtClean="0"/>
              <a:t>sonido </a:t>
            </a:r>
            <a:r>
              <a:rPr lang="es-ES" sz="1600" dirty="0" smtClean="0"/>
              <a:t>de carpintero picando un </a:t>
            </a:r>
            <a:r>
              <a:rPr lang="es-EC" sz="1600" dirty="0" smtClean="0"/>
              <a:t>árbol 		intensamente’</a:t>
            </a:r>
            <a:endParaRPr lang="es-EC" sz="1600" i="1" dirty="0"/>
          </a:p>
          <a:p>
            <a:pPr>
              <a:tabLst>
                <a:tab pos="180000" algn="l"/>
              </a:tabLst>
            </a:pPr>
            <a:r>
              <a:rPr lang="es-ES" sz="1600" dirty="0" smtClean="0"/>
              <a:t>	</a:t>
            </a:r>
            <a:r>
              <a:rPr lang="es-ES" sz="1600" i="1" dirty="0" err="1" smtClean="0"/>
              <a:t>wo</a:t>
            </a:r>
            <a:r>
              <a:rPr lang="es-ES" sz="1600" dirty="0"/>
              <a:t>	</a:t>
            </a:r>
            <a:r>
              <a:rPr lang="es-ES" sz="1600" dirty="0" smtClean="0"/>
              <a:t>‘ladrido </a:t>
            </a:r>
            <a:r>
              <a:rPr lang="es-ES" sz="1600" dirty="0"/>
              <a:t>de un </a:t>
            </a:r>
            <a:r>
              <a:rPr lang="es-ES" sz="1600" dirty="0" smtClean="0"/>
              <a:t>perro’</a:t>
            </a:r>
          </a:p>
          <a:p>
            <a:pPr>
              <a:tabLst>
                <a:tab pos="180000" algn="l"/>
              </a:tabLst>
            </a:pPr>
            <a:r>
              <a:rPr lang="es-ES" sz="1600" dirty="0"/>
              <a:t>	</a:t>
            </a:r>
            <a:r>
              <a:rPr lang="es-ES" sz="1600" i="1" dirty="0" err="1" smtClean="0"/>
              <a:t>yenyen</a:t>
            </a:r>
            <a:r>
              <a:rPr lang="es-ES" sz="1600" i="1" dirty="0" smtClean="0"/>
              <a:t>	</a:t>
            </a:r>
            <a:r>
              <a:rPr lang="es-ES" sz="1600" dirty="0" smtClean="0"/>
              <a:t>‘llanto de un perro’</a:t>
            </a:r>
            <a:r>
              <a:rPr lang="es-ES" sz="1600" i="1" dirty="0" smtClean="0"/>
              <a:t>	</a:t>
            </a:r>
          </a:p>
          <a:p>
            <a:pPr>
              <a:tabLst>
                <a:tab pos="180000" algn="l"/>
              </a:tabLst>
            </a:pPr>
            <a:r>
              <a:rPr lang="es-ES" sz="1600" i="1" dirty="0" smtClean="0"/>
              <a:t>	</a:t>
            </a:r>
            <a:r>
              <a:rPr lang="es-ES" sz="1600" i="1" dirty="0" err="1" smtClean="0"/>
              <a:t>jaijai</a:t>
            </a:r>
            <a:r>
              <a:rPr lang="es-ES" sz="1600" i="1" dirty="0" smtClean="0"/>
              <a:t>	</a:t>
            </a:r>
            <a:r>
              <a:rPr lang="es-ES" sz="1600" dirty="0" smtClean="0"/>
              <a:t>‘ladrido de un perro cazando’</a:t>
            </a:r>
          </a:p>
          <a:p>
            <a:pPr>
              <a:tabLst>
                <a:tab pos="180000" algn="l"/>
              </a:tabLst>
            </a:pPr>
            <a:r>
              <a:rPr lang="es-ES" sz="1600" dirty="0"/>
              <a:t>	</a:t>
            </a:r>
            <a:endParaRPr lang="es-EC" sz="1600" dirty="0"/>
          </a:p>
          <a:p>
            <a:pPr defTabSz="180000">
              <a:tabLst>
                <a:tab pos="180000" algn="l"/>
              </a:tabLst>
            </a:pPr>
            <a:endParaRPr lang="es-ES" sz="1600" dirty="0" smtClean="0"/>
          </a:p>
          <a:p>
            <a:pPr defTabSz="180000">
              <a:tabLst>
                <a:tab pos="180000" algn="l"/>
              </a:tabLst>
            </a:pPr>
            <a:endParaRPr lang="es-EC" sz="16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4680012" y="836712"/>
            <a:ext cx="43564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u="sng" dirty="0" smtClean="0"/>
              <a:t>Sonido objeto (134)</a:t>
            </a:r>
            <a:endParaRPr lang="es-EC" sz="1600" dirty="0" smtClean="0"/>
          </a:p>
          <a:p>
            <a:pPr defTabSz="180000">
              <a:tabLst>
                <a:tab pos="180000" algn="l"/>
              </a:tabLst>
            </a:pPr>
            <a:r>
              <a:rPr lang="es-EC" sz="1600" dirty="0" smtClean="0"/>
              <a:t>	</a:t>
            </a:r>
            <a:r>
              <a:rPr lang="es-EC" sz="1600" i="1" dirty="0" err="1" smtClean="0"/>
              <a:t>derende</a:t>
            </a:r>
            <a:r>
              <a:rPr lang="es-EC" sz="1600" i="1" dirty="0" smtClean="0"/>
              <a:t>			</a:t>
            </a:r>
            <a:r>
              <a:rPr lang="es-EC" sz="1600" dirty="0" smtClean="0"/>
              <a:t>‘sonido de metales 															</a:t>
            </a:r>
            <a:r>
              <a:rPr lang="es-EC" sz="1600" dirty="0" smtClean="0"/>
              <a:t>	pesados </a:t>
            </a:r>
            <a:r>
              <a:rPr lang="es-EC" sz="1600" dirty="0" smtClean="0"/>
              <a:t>chocando’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chilin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chilin</a:t>
            </a:r>
            <a:r>
              <a:rPr lang="es-EC" sz="1600" i="1" dirty="0" smtClean="0"/>
              <a:t>	</a:t>
            </a:r>
            <a:r>
              <a:rPr lang="es-EC" sz="1600" dirty="0" smtClean="0"/>
              <a:t>‘</a:t>
            </a:r>
            <a:r>
              <a:rPr lang="es-EC" sz="1600" dirty="0" smtClean="0"/>
              <a:t>sonido de metales livianos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dirty="0" smtClean="0"/>
              <a:t>							</a:t>
            </a:r>
            <a:r>
              <a:rPr lang="es-EC" sz="1600" dirty="0" smtClean="0"/>
              <a:t>chocando</a:t>
            </a:r>
            <a:r>
              <a:rPr lang="es-EC" sz="1600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smtClean="0"/>
              <a:t>dilo</a:t>
            </a:r>
            <a:r>
              <a:rPr lang="es-EC" sz="1600" dirty="0" smtClean="0"/>
              <a:t>					</a:t>
            </a:r>
            <a:r>
              <a:rPr lang="es-EC" sz="1600" dirty="0" smtClean="0"/>
              <a:t>‘</a:t>
            </a:r>
            <a:r>
              <a:rPr lang="es-EC" sz="1600" dirty="0" smtClean="0"/>
              <a:t>sonido de la caída de un 											</a:t>
            </a:r>
            <a:r>
              <a:rPr lang="es-EC" sz="1600" dirty="0" smtClean="0"/>
              <a:t>		objeto </a:t>
            </a:r>
            <a:r>
              <a:rPr lang="es-EC" sz="1600" dirty="0" smtClean="0"/>
              <a:t>pesado en algo duro’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smtClean="0"/>
              <a:t>pilo</a:t>
            </a:r>
            <a:r>
              <a:rPr lang="es-EC" sz="1600" dirty="0" smtClean="0"/>
              <a:t>					</a:t>
            </a:r>
            <a:r>
              <a:rPr lang="es-EC" sz="1600" dirty="0" smtClean="0"/>
              <a:t>‘</a:t>
            </a:r>
            <a:r>
              <a:rPr lang="es-EC" sz="1600" dirty="0" smtClean="0"/>
              <a:t>sonido de la caída de 													</a:t>
            </a:r>
            <a:r>
              <a:rPr lang="es-EC" sz="1600" dirty="0" smtClean="0"/>
              <a:t>	alguien </a:t>
            </a:r>
            <a:r>
              <a:rPr lang="es-EC" sz="1600" dirty="0" smtClean="0"/>
              <a:t>en algo duro’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po</a:t>
            </a:r>
            <a:r>
              <a:rPr lang="es-EC" sz="1600" dirty="0" smtClean="0"/>
              <a:t>					</a:t>
            </a:r>
            <a:r>
              <a:rPr lang="es-EC" sz="1600" dirty="0" smtClean="0"/>
              <a:t>‘</a:t>
            </a:r>
            <a:r>
              <a:rPr lang="es-EC" sz="1600" dirty="0" smtClean="0"/>
              <a:t>sonido de la caída de algo 											</a:t>
            </a:r>
            <a:r>
              <a:rPr lang="es-EC" sz="1600" dirty="0" smtClean="0"/>
              <a:t>	suave </a:t>
            </a:r>
            <a:r>
              <a:rPr lang="es-EC" sz="1600" dirty="0" smtClean="0"/>
              <a:t>en algo duro 															</a:t>
            </a:r>
            <a:r>
              <a:rPr lang="es-EC" sz="1600" dirty="0" smtClean="0"/>
              <a:t>	(</a:t>
            </a:r>
            <a:r>
              <a:rPr lang="es-EC" sz="1600" dirty="0" smtClean="0"/>
              <a:t>animales, fruta madura)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smtClean="0"/>
              <a:t>do</a:t>
            </a:r>
            <a:r>
              <a:rPr lang="es-EC" sz="1600" dirty="0" smtClean="0"/>
              <a:t>					</a:t>
            </a:r>
            <a:r>
              <a:rPr lang="es-EC" sz="1600" dirty="0" smtClean="0"/>
              <a:t>‘</a:t>
            </a:r>
            <a:r>
              <a:rPr lang="es-EC" sz="1600" dirty="0" smtClean="0"/>
              <a:t>sonido de golpear con un 											</a:t>
            </a:r>
            <a:r>
              <a:rPr lang="es-EC" sz="1600" dirty="0" smtClean="0"/>
              <a:t>	objeto </a:t>
            </a:r>
            <a:r>
              <a:rPr lang="es-EC" sz="1600" dirty="0" smtClean="0"/>
              <a:t>duro (como palo) en 										</a:t>
            </a:r>
            <a:r>
              <a:rPr lang="es-EC" sz="1600" dirty="0" smtClean="0"/>
              <a:t>		algo </a:t>
            </a:r>
            <a:r>
              <a:rPr lang="es-EC" sz="1600" dirty="0" smtClean="0"/>
              <a:t>duro’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dooo</a:t>
            </a:r>
            <a:r>
              <a:rPr lang="es-EC" sz="1600" i="1" dirty="0" smtClean="0"/>
              <a:t>				</a:t>
            </a:r>
            <a:r>
              <a:rPr lang="es-EC" sz="1600" dirty="0" smtClean="0"/>
              <a:t>‘</a:t>
            </a:r>
            <a:r>
              <a:rPr lang="es-EC" sz="1600" dirty="0" smtClean="0"/>
              <a:t>sonido de tumbar un árbol 										</a:t>
            </a:r>
            <a:r>
              <a:rPr lang="es-EC" sz="1600" dirty="0" smtClean="0"/>
              <a:t>		(</a:t>
            </a:r>
            <a:r>
              <a:rPr lang="es-EC" sz="1600" dirty="0" smtClean="0"/>
              <a:t>oído de lejos)’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err="1" smtClean="0"/>
              <a:t>biribiri</a:t>
            </a:r>
            <a:r>
              <a:rPr lang="es-EC" sz="1600" i="1" dirty="0" smtClean="0"/>
              <a:t>				</a:t>
            </a:r>
            <a:r>
              <a:rPr lang="es-EC" sz="1600" dirty="0" smtClean="0"/>
              <a:t>‘sonido de viento en árboles’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owo</a:t>
            </a:r>
            <a:r>
              <a:rPr lang="es-EC" sz="1600" dirty="0" smtClean="0"/>
              <a:t>					</a:t>
            </a:r>
            <a:r>
              <a:rPr lang="en-US" sz="1600" dirty="0" smtClean="0"/>
              <a:t>‘</a:t>
            </a:r>
            <a:r>
              <a:rPr lang="en-US" sz="1600" dirty="0" err="1" smtClean="0"/>
              <a:t>silencio</a:t>
            </a:r>
            <a:r>
              <a:rPr lang="en-US" sz="1600" dirty="0" smtClean="0"/>
              <a:t>’</a:t>
            </a:r>
            <a:endParaRPr lang="es-EC" sz="1600" dirty="0" smtClean="0"/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4250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130" y="0"/>
            <a:ext cx="47525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u="sng" dirty="0" smtClean="0"/>
              <a:t>Acción y cambio de estado (185)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 smtClean="0"/>
              <a:t>	</a:t>
            </a:r>
            <a:r>
              <a:rPr lang="es-EC" sz="1600" i="1" dirty="0" smtClean="0"/>
              <a:t>ata</a:t>
            </a:r>
            <a:r>
              <a:rPr lang="es-EC" sz="1600" dirty="0" smtClean="0"/>
              <a:t>				‘arrojar agua a algo o alguien’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smtClean="0"/>
              <a:t>bato			‘</a:t>
            </a:r>
            <a:r>
              <a:rPr lang="es-EC" sz="1600" dirty="0" smtClean="0"/>
              <a:t>golpearse la cabeza por accidente’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tsapa</a:t>
            </a:r>
            <a:r>
              <a:rPr lang="es-EC" sz="1600" i="1" dirty="0" smtClean="0"/>
              <a:t>			</a:t>
            </a:r>
            <a:r>
              <a:rPr lang="es-EC" sz="1600" dirty="0" smtClean="0"/>
              <a:t>‘golpear con el puño por la parte de 								</a:t>
            </a:r>
            <a:r>
              <a:rPr lang="es-EC" sz="1600" dirty="0" smtClean="0"/>
              <a:t>		la </a:t>
            </a:r>
            <a:r>
              <a:rPr lang="es-EC" sz="1600" dirty="0" smtClean="0"/>
              <a:t>palma’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smtClean="0"/>
              <a:t>bita				</a:t>
            </a:r>
            <a:r>
              <a:rPr lang="es-EC" sz="1600" dirty="0" smtClean="0"/>
              <a:t>‘pegar con la palma de la mano en la 							</a:t>
            </a:r>
            <a:r>
              <a:rPr lang="es-EC" sz="1600" dirty="0" smtClean="0"/>
              <a:t>			mejilla</a:t>
            </a:r>
            <a:r>
              <a:rPr lang="es-EC" sz="1600" dirty="0" smtClean="0"/>
              <a:t>’ (cachetear)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tsanpi</a:t>
            </a:r>
            <a:r>
              <a:rPr lang="es-EC" sz="1600" dirty="0" smtClean="0"/>
              <a:t>		</a:t>
            </a:r>
            <a:r>
              <a:rPr lang="es-EC" sz="1600" dirty="0" smtClean="0"/>
              <a:t>	‘</a:t>
            </a:r>
            <a:r>
              <a:rPr lang="es-EC" sz="1600" dirty="0" smtClean="0"/>
              <a:t>ablandar golpeando’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smtClean="0"/>
              <a:t>dan				‘</a:t>
            </a:r>
            <a:r>
              <a:rPr lang="es-EC" sz="1600" dirty="0" smtClean="0"/>
              <a:t>cortar de un golpe’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botun</a:t>
            </a:r>
            <a:r>
              <a:rPr lang="es-EC" sz="1600" i="1" dirty="0" smtClean="0"/>
              <a:t>		</a:t>
            </a:r>
            <a:r>
              <a:rPr lang="es-EC" sz="1600" i="1" dirty="0" smtClean="0"/>
              <a:t>	‘</a:t>
            </a:r>
            <a:r>
              <a:rPr lang="es-EC" sz="1600" dirty="0" smtClean="0"/>
              <a:t>cortar de un golpe en la mitad’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wane</a:t>
            </a:r>
            <a:r>
              <a:rPr lang="es-EC" sz="1600" dirty="0" smtClean="0"/>
              <a:t>			‘cortar algo suave en tajadas’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piti</a:t>
            </a:r>
            <a:r>
              <a:rPr lang="es-EC" sz="1600" i="1" dirty="0" smtClean="0"/>
              <a:t>				</a:t>
            </a:r>
            <a:r>
              <a:rPr lang="es-EC" sz="1600" dirty="0" smtClean="0"/>
              <a:t>‘cortar en pedazos pequeños algo 									</a:t>
            </a:r>
            <a:r>
              <a:rPr lang="es-EC" sz="1600" dirty="0" smtClean="0"/>
              <a:t>		</a:t>
            </a:r>
            <a:r>
              <a:rPr lang="es-EC" sz="1600" dirty="0" err="1" smtClean="0"/>
              <a:t>semisuave</a:t>
            </a:r>
            <a:r>
              <a:rPr lang="es-EC" sz="1600" dirty="0" smtClean="0"/>
              <a:t>’ (hacer picadillo)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biti</a:t>
            </a:r>
            <a:r>
              <a:rPr lang="es-EC" sz="1600" i="1" dirty="0" smtClean="0"/>
              <a:t>				</a:t>
            </a:r>
            <a:r>
              <a:rPr lang="es-EC" sz="1600" dirty="0" smtClean="0"/>
              <a:t>‘quebrar algo pequeño y rígido’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kote</a:t>
            </a:r>
            <a:r>
              <a:rPr lang="es-EC" sz="1600" i="1" dirty="0" smtClean="0"/>
              <a:t>			</a:t>
            </a:r>
            <a:r>
              <a:rPr lang="es-EC" sz="1600" i="1" dirty="0" smtClean="0"/>
              <a:t>	</a:t>
            </a:r>
            <a:r>
              <a:rPr lang="es-EC" sz="1600" dirty="0" smtClean="0"/>
              <a:t>‘</a:t>
            </a:r>
            <a:r>
              <a:rPr lang="es-EC" sz="1600" dirty="0" smtClean="0"/>
              <a:t>quebrar algo grueso y rígido’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err="1" smtClean="0"/>
              <a:t>sipi</a:t>
            </a:r>
            <a:r>
              <a:rPr lang="es-EC" sz="1600" i="1" dirty="0" smtClean="0"/>
              <a:t>				</a:t>
            </a:r>
            <a:r>
              <a:rPr lang="es-EC" sz="1600" dirty="0" smtClean="0"/>
              <a:t>‘reventar algo rígido que tiene 											</a:t>
            </a:r>
            <a:r>
              <a:rPr lang="es-EC" sz="1600" dirty="0" smtClean="0"/>
              <a:t>	líquido </a:t>
            </a:r>
            <a:r>
              <a:rPr lang="es-EC" sz="1600" dirty="0" smtClean="0"/>
              <a:t>adentro’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err="1" smtClean="0"/>
              <a:t>kawo</a:t>
            </a:r>
            <a:r>
              <a:rPr lang="es-EC" sz="1600" i="1" dirty="0" smtClean="0"/>
              <a:t>			</a:t>
            </a:r>
            <a:r>
              <a:rPr lang="es-EC" sz="1600" dirty="0" smtClean="0"/>
              <a:t>‘partir o quebrar algo rígido que es 								</a:t>
            </a:r>
            <a:r>
              <a:rPr lang="es-EC" sz="1600" dirty="0" smtClean="0"/>
              <a:t>		seco </a:t>
            </a:r>
            <a:r>
              <a:rPr lang="es-EC" sz="1600" dirty="0" smtClean="0"/>
              <a:t>adentro’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err="1" smtClean="0"/>
              <a:t>lachi</a:t>
            </a:r>
            <a:r>
              <a:rPr lang="es-EC" sz="1600" i="1" dirty="0" smtClean="0"/>
              <a:t>			</a:t>
            </a:r>
            <a:r>
              <a:rPr lang="es-EC" sz="1600" dirty="0" smtClean="0"/>
              <a:t>‘pelar la corteza de la fruta u otra 									</a:t>
            </a:r>
            <a:r>
              <a:rPr lang="es-EC" sz="1600" dirty="0" smtClean="0"/>
              <a:t>		cosa</a:t>
            </a:r>
            <a:r>
              <a:rPr lang="es-EC" sz="1600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wili</a:t>
            </a:r>
            <a:r>
              <a:rPr lang="es-EC" sz="1600" i="1" dirty="0" smtClean="0"/>
              <a:t>				</a:t>
            </a:r>
            <a:r>
              <a:rPr lang="es-EC" sz="1600" dirty="0" smtClean="0"/>
              <a:t>‘pelar algo duro con un instrumento 								</a:t>
            </a:r>
            <a:r>
              <a:rPr lang="es-EC" sz="1600" dirty="0" smtClean="0"/>
              <a:t>		afilado</a:t>
            </a:r>
            <a:r>
              <a:rPr lang="es-EC" sz="1600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wirisi</a:t>
            </a:r>
            <a:r>
              <a:rPr lang="es-EC" sz="1600" i="1" dirty="0" smtClean="0"/>
              <a:t>			</a:t>
            </a:r>
            <a:r>
              <a:rPr lang="es-EC" sz="1600" dirty="0" smtClean="0"/>
              <a:t>‘raspar’</a:t>
            </a:r>
          </a:p>
          <a:p>
            <a:endParaRPr lang="es-EC" sz="16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4644008" y="0"/>
            <a:ext cx="449999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u="sng" dirty="0" smtClean="0"/>
              <a:t>Movimiento, </a:t>
            </a:r>
            <a:r>
              <a:rPr lang="es-EC" sz="1600" u="sng" dirty="0" err="1" smtClean="0"/>
              <a:t>transiciónal</a:t>
            </a:r>
            <a:r>
              <a:rPr lang="es-EC" sz="1600" u="sng" dirty="0" smtClean="0"/>
              <a:t> y no transicional (103)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 smtClean="0"/>
              <a:t>	</a:t>
            </a:r>
            <a:r>
              <a:rPr lang="es-EC" sz="1600" i="1" dirty="0" err="1" smtClean="0"/>
              <a:t>foki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foki</a:t>
            </a:r>
            <a:r>
              <a:rPr lang="es-EC" sz="1600" i="1" dirty="0" smtClean="0"/>
              <a:t>		</a:t>
            </a:r>
            <a:r>
              <a:rPr lang="es-EC" sz="1600" dirty="0" smtClean="0"/>
              <a:t>	‘caminar entre hojas’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smtClean="0"/>
              <a:t>bolo </a:t>
            </a:r>
            <a:r>
              <a:rPr lang="es-EC" sz="1600" i="1" dirty="0" err="1" smtClean="0"/>
              <a:t>bolo</a:t>
            </a:r>
            <a:r>
              <a:rPr lang="es-EC" sz="1600" i="1" dirty="0" smtClean="0"/>
              <a:t>		</a:t>
            </a:r>
            <a:r>
              <a:rPr lang="es-EC" sz="1600" i="1" dirty="0" smtClean="0"/>
              <a:t>‘</a:t>
            </a:r>
            <a:r>
              <a:rPr lang="es-EC" sz="1600" dirty="0" smtClean="0"/>
              <a:t>caminar </a:t>
            </a:r>
            <a:r>
              <a:rPr lang="es-EC" sz="1600" dirty="0" smtClean="0"/>
              <a:t>en agua profunda’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dirty="0" err="1" smtClean="0"/>
              <a:t>t</a:t>
            </a:r>
            <a:r>
              <a:rPr lang="es-EC" sz="1600" i="1" dirty="0" err="1" smtClean="0"/>
              <a:t>sapi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tsapi</a:t>
            </a:r>
            <a:r>
              <a:rPr lang="es-EC" sz="1600" i="1" dirty="0" smtClean="0"/>
              <a:t>		</a:t>
            </a:r>
            <a:r>
              <a:rPr lang="es-EC" sz="1600" dirty="0" smtClean="0"/>
              <a:t>‘caminar en agua poco 													</a:t>
            </a:r>
            <a:r>
              <a:rPr lang="es-EC" sz="1600" dirty="0" smtClean="0"/>
              <a:t>	profunda</a:t>
            </a:r>
            <a:r>
              <a:rPr lang="es-EC" sz="1600" dirty="0" smtClean="0"/>
              <a:t>’</a:t>
            </a:r>
            <a:r>
              <a:rPr lang="es-EC" sz="1600" i="1" dirty="0" smtClean="0"/>
              <a:t>	</a:t>
            </a:r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smtClean="0"/>
              <a:t>	</a:t>
            </a:r>
            <a:r>
              <a:rPr lang="es-EC" sz="1600" i="1" dirty="0" err="1" smtClean="0"/>
              <a:t>mudu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mudu</a:t>
            </a:r>
            <a:r>
              <a:rPr lang="es-EC" sz="1600" i="1" dirty="0" smtClean="0"/>
              <a:t>  </a:t>
            </a:r>
            <a:r>
              <a:rPr lang="es-EC" sz="1600" dirty="0" smtClean="0"/>
              <a:t>‘caminar en el lodo’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sada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sada</a:t>
            </a:r>
            <a:r>
              <a:rPr lang="es-EC" sz="1600" i="1" dirty="0" smtClean="0"/>
              <a:t>		</a:t>
            </a:r>
            <a:r>
              <a:rPr lang="es-EC" sz="1600" dirty="0" smtClean="0"/>
              <a:t>‘caminar  con grandes 													</a:t>
            </a:r>
            <a:r>
              <a:rPr lang="es-EC" sz="1600" dirty="0" smtClean="0"/>
              <a:t>	zancadas</a:t>
            </a:r>
            <a:r>
              <a:rPr lang="es-EC" sz="1600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lilin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lilin</a:t>
            </a:r>
            <a:r>
              <a:rPr lang="es-EC" sz="1600" dirty="0" smtClean="0"/>
              <a:t>			</a:t>
            </a:r>
            <a:r>
              <a:rPr lang="es-EC" sz="1600" dirty="0" smtClean="0"/>
              <a:t>‘</a:t>
            </a:r>
            <a:r>
              <a:rPr lang="es-EC" sz="1600" dirty="0" smtClean="0"/>
              <a:t>ir de puntillas’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tere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tere</a:t>
            </a:r>
            <a:r>
              <a:rPr lang="es-EC" sz="1600" i="1" dirty="0" smtClean="0"/>
              <a:t>			</a:t>
            </a:r>
            <a:r>
              <a:rPr lang="es-EC" sz="1600" dirty="0" smtClean="0"/>
              <a:t>‘marchar, trotar’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smtClean="0"/>
              <a:t>chitan				</a:t>
            </a:r>
            <a:r>
              <a:rPr lang="es-EC" sz="1600" dirty="0" smtClean="0"/>
              <a:t>‘brincar’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chide</a:t>
            </a:r>
            <a:r>
              <a:rPr lang="es-EC" sz="1600" i="1" dirty="0" smtClean="0"/>
              <a:t>				</a:t>
            </a:r>
            <a:r>
              <a:rPr lang="es-EC" sz="1600" dirty="0" smtClean="0"/>
              <a:t>‘</a:t>
            </a:r>
            <a:r>
              <a:rPr lang="es-EC" sz="1600" dirty="0" smtClean="0"/>
              <a:t>moverse arriba y abajo 												</a:t>
            </a:r>
            <a:r>
              <a:rPr lang="es-EC" sz="1600" dirty="0" smtClean="0"/>
              <a:t>		(</a:t>
            </a:r>
            <a:r>
              <a:rPr lang="es-EC" sz="1600" dirty="0" smtClean="0"/>
              <a:t>caminar como gringo)’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piman</a:t>
            </a:r>
            <a:r>
              <a:rPr lang="es-EC" sz="1600" i="1" dirty="0" smtClean="0"/>
              <a:t>				</a:t>
            </a:r>
            <a:r>
              <a:rPr lang="es-EC" sz="1600" dirty="0" smtClean="0"/>
              <a:t>‘correr encima de una rama 										</a:t>
            </a:r>
            <a:r>
              <a:rPr lang="es-EC" sz="1600" dirty="0" smtClean="0"/>
              <a:t>		delgada</a:t>
            </a:r>
            <a:r>
              <a:rPr lang="es-EC" sz="1600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sawi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sawi</a:t>
            </a:r>
            <a:r>
              <a:rPr lang="es-EC" sz="1600" i="1" dirty="0" smtClean="0"/>
              <a:t>		</a:t>
            </a:r>
            <a:r>
              <a:rPr lang="es-EC" sz="1600" i="1" dirty="0" smtClean="0"/>
              <a:t>‘</a:t>
            </a:r>
            <a:r>
              <a:rPr lang="es-EC" sz="1600" dirty="0" smtClean="0"/>
              <a:t>deslizarse’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soki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soki</a:t>
            </a:r>
            <a:r>
              <a:rPr lang="es-EC" sz="1600" i="1" dirty="0" smtClean="0"/>
              <a:t>			</a:t>
            </a:r>
            <a:r>
              <a:rPr lang="es-EC" sz="1600" dirty="0" smtClean="0"/>
              <a:t>‘revolcarse’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boko</a:t>
            </a:r>
            <a:r>
              <a:rPr lang="es-EC" sz="1600" i="1" dirty="0" smtClean="0"/>
              <a:t> </a:t>
            </a:r>
            <a:r>
              <a:rPr lang="es-EC" sz="1600" i="1" dirty="0" err="1" smtClean="0"/>
              <a:t>boko</a:t>
            </a:r>
            <a:r>
              <a:rPr lang="es-EC" sz="1600" i="1" dirty="0" smtClean="0"/>
              <a:t>		</a:t>
            </a:r>
            <a:r>
              <a:rPr lang="es-EC" sz="1600" dirty="0" smtClean="0"/>
              <a:t>‘sentarse con dificultad’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jowin</a:t>
            </a:r>
            <a:r>
              <a:rPr lang="es-EC" sz="1600" i="1" dirty="0" smtClean="0"/>
              <a:t>				</a:t>
            </a:r>
            <a:r>
              <a:rPr lang="es-EC" sz="1600" dirty="0" smtClean="0"/>
              <a:t>‘</a:t>
            </a:r>
            <a:r>
              <a:rPr lang="es-EC" sz="1600" dirty="0" smtClean="0"/>
              <a:t>temblar como con frío’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suran</a:t>
            </a:r>
            <a:r>
              <a:rPr lang="es-EC" sz="1600" i="1" dirty="0" smtClean="0"/>
              <a:t>				</a:t>
            </a:r>
            <a:r>
              <a:rPr lang="es-EC" sz="1600" dirty="0" smtClean="0"/>
              <a:t>‘</a:t>
            </a:r>
            <a:r>
              <a:rPr lang="es-EC" sz="1600" dirty="0" smtClean="0"/>
              <a:t>tener una convulsión (seres 										</a:t>
            </a:r>
            <a:r>
              <a:rPr lang="es-EC" sz="1600" dirty="0" smtClean="0"/>
              <a:t>	vivos</a:t>
            </a:r>
            <a:r>
              <a:rPr lang="es-EC" sz="1600" dirty="0" smtClean="0"/>
              <a:t>) o un estremecimiento 										</a:t>
            </a:r>
            <a:r>
              <a:rPr lang="es-EC" sz="1600" dirty="0" smtClean="0"/>
              <a:t>	(</a:t>
            </a:r>
            <a:r>
              <a:rPr lang="es-EC" sz="1600" dirty="0" smtClean="0"/>
              <a:t>tierra)’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5691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6637" y="260648"/>
            <a:ext cx="472757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u="sng" dirty="0" smtClean="0"/>
              <a:t>Posición</a:t>
            </a:r>
            <a:r>
              <a:rPr lang="en-US" sz="1600" u="sng" dirty="0" smtClean="0"/>
              <a:t>/</a:t>
            </a:r>
            <a:r>
              <a:rPr lang="es-EC" sz="1600" u="sng" dirty="0" smtClean="0"/>
              <a:t>configuración (215)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 smtClean="0"/>
              <a:t>	</a:t>
            </a:r>
            <a:r>
              <a:rPr lang="es-EC" sz="1600" i="1" dirty="0" err="1" smtClean="0"/>
              <a:t>diki</a:t>
            </a:r>
            <a:r>
              <a:rPr lang="es-EC" sz="1600" dirty="0" smtClean="0"/>
              <a:t>			‘cosas finas apiladas unas encima de otras’			</a:t>
            </a:r>
            <a:r>
              <a:rPr lang="es-EC" sz="1600" i="1" dirty="0" err="1" smtClean="0"/>
              <a:t>dekan</a:t>
            </a:r>
            <a:r>
              <a:rPr lang="es-EC" sz="1600" i="1" dirty="0" smtClean="0"/>
              <a:t>		</a:t>
            </a:r>
            <a:r>
              <a:rPr lang="es-EC" sz="1600" dirty="0" smtClean="0"/>
              <a:t>‘cosas gruesas apiladas unas encima 										de</a:t>
            </a:r>
            <a:r>
              <a:rPr lang="es-EC" sz="1600" dirty="0"/>
              <a:t> </a:t>
            </a:r>
            <a:r>
              <a:rPr lang="es-EC" sz="1600" dirty="0" smtClean="0"/>
              <a:t>otras’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err="1" smtClean="0"/>
              <a:t>dolan</a:t>
            </a:r>
            <a:r>
              <a:rPr lang="es-EC" sz="1600" dirty="0" smtClean="0"/>
              <a:t>		‘los mismos lados puestos juntos 											(como las palmas de las manos)’</a:t>
            </a:r>
            <a:endParaRPr lang="es-EC" sz="1600" i="1" dirty="0" smtClean="0"/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keken</a:t>
            </a:r>
            <a:r>
              <a:rPr lang="es-EC" sz="1600" i="1" dirty="0" smtClean="0"/>
              <a:t>		</a:t>
            </a:r>
            <a:r>
              <a:rPr lang="es-EC" sz="1600" dirty="0" smtClean="0"/>
              <a:t>‘forma de alas extendidas’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err="1" smtClean="0"/>
              <a:t>kelen</a:t>
            </a:r>
            <a:r>
              <a:rPr lang="es-EC" sz="1600" i="1" dirty="0"/>
              <a:t>	</a:t>
            </a:r>
            <a:r>
              <a:rPr lang="es-EC" sz="1600" i="1" dirty="0" smtClean="0"/>
              <a:t>	</a:t>
            </a:r>
            <a:r>
              <a:rPr lang="es-EC" sz="1600" dirty="0" smtClean="0"/>
              <a:t>‘forma de huecos del canasto producidos 							por el dibujo del tejido’</a:t>
            </a:r>
            <a:endParaRPr lang="es-EC" sz="1600" i="1" dirty="0" smtClean="0"/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err="1" smtClean="0"/>
              <a:t>kese</a:t>
            </a:r>
            <a:r>
              <a:rPr lang="es-EC" sz="1600" i="1" dirty="0" smtClean="0"/>
              <a:t>			</a:t>
            </a:r>
            <a:r>
              <a:rPr lang="es-EC" sz="1600" dirty="0" smtClean="0"/>
              <a:t>‘cosas saliendo de algo plano, como 										hilos de algo tejido’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err="1" smtClean="0"/>
              <a:t>chichin</a:t>
            </a:r>
            <a:r>
              <a:rPr lang="es-EC" sz="1600" dirty="0" smtClean="0"/>
              <a:t>	extender proyectiles desde un punto 									central (como dedos de la mano)’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smtClean="0"/>
              <a:t>sita			</a:t>
            </a:r>
            <a:r>
              <a:rPr lang="es-EC" sz="1600" dirty="0" smtClean="0"/>
              <a:t>‘apretado’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smtClean="0"/>
              <a:t>sula			</a:t>
            </a:r>
            <a:r>
              <a:rPr lang="es-EC" sz="1600" dirty="0" smtClean="0"/>
              <a:t>‘insertado’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err="1" smtClean="0"/>
              <a:t>sini</a:t>
            </a:r>
            <a:r>
              <a:rPr lang="es-EC" sz="1600" i="1" dirty="0" smtClean="0"/>
              <a:t>			</a:t>
            </a:r>
            <a:r>
              <a:rPr lang="es-EC" sz="1600" dirty="0" smtClean="0"/>
              <a:t>‘entre dientes’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err="1" smtClean="0"/>
              <a:t>koto</a:t>
            </a:r>
            <a:r>
              <a:rPr lang="es-EC" sz="1600" i="1" dirty="0" smtClean="0"/>
              <a:t>			</a:t>
            </a:r>
            <a:r>
              <a:rPr lang="es-EC" sz="1600" dirty="0" smtClean="0"/>
              <a:t>‘fondo de barranco desde la 													perspectiva de alguien que está</a:t>
            </a:r>
            <a:r>
              <a:rPr lang="es-EC" sz="1600" dirty="0"/>
              <a:t> </a:t>
            </a:r>
            <a:r>
              <a:rPr lang="es-EC" sz="1600" dirty="0" smtClean="0"/>
              <a:t>arriba’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smtClean="0"/>
              <a:t>jamo		</a:t>
            </a:r>
            <a:r>
              <a:rPr lang="es-EC" sz="1600" dirty="0" smtClean="0"/>
              <a:t>‘arriba desde la perspectiva de 												alguien que está abajo’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enko</a:t>
            </a:r>
            <a:r>
              <a:rPr lang="es-EC" sz="1600" i="1" dirty="0" smtClean="0"/>
              <a:t> 		</a:t>
            </a:r>
            <a:r>
              <a:rPr lang="es-EC" sz="1600" dirty="0" smtClean="0"/>
              <a:t>‘curvado</a:t>
            </a:r>
            <a:r>
              <a:rPr lang="en-US" sz="1600" dirty="0" smtClean="0"/>
              <a:t>/ </a:t>
            </a:r>
            <a:r>
              <a:rPr lang="en-US" sz="1600" dirty="0" err="1" smtClean="0"/>
              <a:t>ondulado</a:t>
            </a:r>
            <a:r>
              <a:rPr lang="en-US" sz="1600" dirty="0" smtClean="0"/>
              <a:t>’</a:t>
            </a:r>
            <a:endParaRPr lang="es-EC" sz="1600" dirty="0" smtClean="0"/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kolo</a:t>
            </a:r>
            <a:r>
              <a:rPr lang="es-EC" sz="1600" i="1" dirty="0" smtClean="0"/>
              <a:t>		</a:t>
            </a:r>
            <a:r>
              <a:rPr lang="es-EC" sz="1600" dirty="0" smtClean="0"/>
              <a:t>	‘cóncavo’</a:t>
            </a:r>
          </a:p>
          <a:p>
            <a:pPr defTabSz="180000"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butu</a:t>
            </a:r>
            <a:r>
              <a:rPr lang="es-EC" sz="1600" i="1" dirty="0" smtClean="0"/>
              <a:t>		</a:t>
            </a:r>
            <a:r>
              <a:rPr lang="es-EC" sz="1600" dirty="0" smtClean="0"/>
              <a:t>‘convexo’ </a:t>
            </a:r>
          </a:p>
          <a:p>
            <a:pPr>
              <a:tabLst>
                <a:tab pos="180000" algn="l"/>
              </a:tabLst>
            </a:pPr>
            <a:endParaRPr lang="es-EC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260648"/>
            <a:ext cx="4572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u="sng" dirty="0" smtClean="0"/>
              <a:t>Visual (7)</a:t>
            </a:r>
            <a:endParaRPr lang="es-EC" sz="1600" dirty="0" smtClean="0"/>
          </a:p>
          <a:p>
            <a:pPr>
              <a:tabLst>
                <a:tab pos="180000" algn="l"/>
              </a:tabLst>
            </a:pPr>
            <a:r>
              <a:rPr lang="es-EC" sz="1600" dirty="0" smtClean="0"/>
              <a:t>	</a:t>
            </a:r>
            <a:r>
              <a:rPr lang="es-EC" sz="1600" i="1" dirty="0" err="1" smtClean="0"/>
              <a:t>tse</a:t>
            </a:r>
            <a:r>
              <a:rPr lang="es-EC" sz="1600" dirty="0" smtClean="0"/>
              <a:t>		´brillo de luz</a:t>
            </a:r>
            <a:r>
              <a:rPr lang="en-US" sz="1600" dirty="0" smtClean="0"/>
              <a:t>’</a:t>
            </a:r>
          </a:p>
          <a:p>
            <a:pPr>
              <a:tabLst>
                <a:tab pos="180000" algn="l"/>
              </a:tabLst>
            </a:pPr>
            <a:r>
              <a:rPr lang="en-US" sz="1600" dirty="0"/>
              <a:t>	</a:t>
            </a:r>
            <a:r>
              <a:rPr lang="en-US" sz="1600" i="1" dirty="0" err="1" smtClean="0"/>
              <a:t>tseyaya</a:t>
            </a:r>
            <a:r>
              <a:rPr lang="en-US" sz="1600" i="1" dirty="0" smtClean="0"/>
              <a:t>		</a:t>
            </a:r>
            <a:r>
              <a:rPr lang="en-US" sz="1600" dirty="0" smtClean="0"/>
              <a:t>‘la aurora de la </a:t>
            </a:r>
            <a:r>
              <a:rPr lang="en-US" sz="1600" dirty="0" err="1" smtClean="0"/>
              <a:t>mañana</a:t>
            </a:r>
            <a:r>
              <a:rPr lang="en-US" sz="1600" dirty="0" smtClean="0"/>
              <a:t>’	</a:t>
            </a:r>
            <a:r>
              <a:rPr lang="es-EC" sz="1600" i="1" dirty="0" err="1" smtClean="0"/>
              <a:t>nemeneme</a:t>
            </a:r>
            <a:r>
              <a:rPr lang="es-EC" sz="1600" i="1" dirty="0" smtClean="0"/>
              <a:t>	</a:t>
            </a:r>
            <a:r>
              <a:rPr lang="es-EC" sz="1600" dirty="0" smtClean="0"/>
              <a:t>‘el alba de la mañana’</a:t>
            </a:r>
          </a:p>
          <a:p>
            <a:pPr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dikiki</a:t>
            </a:r>
            <a:r>
              <a:rPr lang="es-EC" sz="1600" dirty="0" smtClean="0"/>
              <a:t>		‘luz semejante al reflejo de 			un metal’</a:t>
            </a:r>
          </a:p>
          <a:p>
            <a:pPr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err="1" smtClean="0"/>
              <a:t>matemate</a:t>
            </a:r>
            <a:r>
              <a:rPr lang="es-EC" sz="1600" i="1" dirty="0" smtClean="0"/>
              <a:t>	</a:t>
            </a:r>
            <a:r>
              <a:rPr lang="es-EC" sz="1600" dirty="0" smtClean="0"/>
              <a:t>‘algo que es solo poco 			visible’</a:t>
            </a:r>
          </a:p>
          <a:p>
            <a:pPr>
              <a:tabLst>
                <a:tab pos="180000" algn="l"/>
              </a:tabLst>
            </a:pPr>
            <a:r>
              <a:rPr lang="es-EC" sz="1600" i="1" dirty="0"/>
              <a:t>	</a:t>
            </a:r>
            <a:r>
              <a:rPr lang="es-EC" sz="1600" i="1" dirty="0" err="1" smtClean="0"/>
              <a:t>wiriri</a:t>
            </a:r>
            <a:r>
              <a:rPr lang="es-EC" sz="1600" i="1" dirty="0" smtClean="0"/>
              <a:t>		</a:t>
            </a:r>
            <a:r>
              <a:rPr lang="es-EC" sz="1600" dirty="0" smtClean="0"/>
              <a:t>‘parpadeo de luz’</a:t>
            </a:r>
          </a:p>
          <a:p>
            <a:pPr>
              <a:tabLst>
                <a:tab pos="180000" algn="l"/>
              </a:tabLst>
            </a:pPr>
            <a:endParaRPr lang="es-EC" sz="1600" i="1" dirty="0"/>
          </a:p>
          <a:p>
            <a:pPr>
              <a:tabLst>
                <a:tab pos="180000" algn="l"/>
              </a:tabLst>
            </a:pPr>
            <a:r>
              <a:rPr lang="es-EC" sz="1600" u="sng" dirty="0" smtClean="0"/>
              <a:t>Olfativo</a:t>
            </a:r>
            <a:endParaRPr lang="es-EC" sz="1600" dirty="0" smtClean="0"/>
          </a:p>
          <a:p>
            <a:pPr>
              <a:tabLst>
                <a:tab pos="180000" algn="l"/>
              </a:tabLst>
            </a:pPr>
            <a:r>
              <a:rPr lang="es-EC" sz="1600" dirty="0" smtClean="0"/>
              <a:t>	</a:t>
            </a:r>
            <a:r>
              <a:rPr lang="es-EC" sz="1600" i="1" dirty="0" smtClean="0"/>
              <a:t>don</a:t>
            </a:r>
            <a:r>
              <a:rPr lang="es-EC" sz="1600" dirty="0" smtClean="0"/>
              <a:t>		‘olor de </a:t>
            </a:r>
            <a:r>
              <a:rPr lang="es-EC" sz="1600" dirty="0" err="1" smtClean="0"/>
              <a:t>axilla</a:t>
            </a:r>
            <a:r>
              <a:rPr lang="es-EC" sz="1600" dirty="0" smtClean="0"/>
              <a:t>´</a:t>
            </a:r>
          </a:p>
          <a:p>
            <a:pPr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ilababa</a:t>
            </a:r>
            <a:r>
              <a:rPr lang="es-EC" sz="1600" i="1" dirty="0" smtClean="0"/>
              <a:t>		</a:t>
            </a:r>
            <a:r>
              <a:rPr lang="es-EC" sz="1600" dirty="0" smtClean="0"/>
              <a:t>‘olor de sudor’</a:t>
            </a:r>
          </a:p>
          <a:p>
            <a:pPr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kokolon</a:t>
            </a:r>
            <a:r>
              <a:rPr lang="es-EC" sz="1600" i="1" dirty="0" smtClean="0"/>
              <a:t>		</a:t>
            </a:r>
            <a:r>
              <a:rPr lang="es-EC" sz="1600" dirty="0" smtClean="0"/>
              <a:t>‘olor de comida quemada’</a:t>
            </a:r>
          </a:p>
          <a:p>
            <a:pPr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lopopo</a:t>
            </a:r>
            <a:r>
              <a:rPr lang="es-EC" sz="1600" i="1" dirty="0" smtClean="0"/>
              <a:t>		</a:t>
            </a:r>
            <a:r>
              <a:rPr lang="es-EC" sz="1600" dirty="0" smtClean="0"/>
              <a:t>‘olor de moho’</a:t>
            </a:r>
          </a:p>
          <a:p>
            <a:pPr>
              <a:tabLst>
                <a:tab pos="180000" algn="l"/>
              </a:tabLst>
            </a:pPr>
            <a:endParaRPr lang="es-EC" sz="1600" dirty="0"/>
          </a:p>
          <a:p>
            <a:pPr>
              <a:tabLst>
                <a:tab pos="180000" algn="l"/>
              </a:tabLst>
            </a:pPr>
            <a:r>
              <a:rPr lang="es-EC" sz="1600" u="sng" dirty="0" smtClean="0"/>
              <a:t>Táctil</a:t>
            </a:r>
            <a:endParaRPr lang="es-EC" sz="1600" dirty="0" smtClean="0"/>
          </a:p>
          <a:p>
            <a:pPr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chuchu</a:t>
            </a:r>
            <a:r>
              <a:rPr lang="es-EC" sz="1600" i="1" dirty="0" smtClean="0"/>
              <a:t>		</a:t>
            </a:r>
            <a:r>
              <a:rPr lang="es-EC" sz="1600" dirty="0" smtClean="0"/>
              <a:t>‘gelificado’</a:t>
            </a:r>
          </a:p>
          <a:p>
            <a:pPr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jatan</a:t>
            </a:r>
            <a:r>
              <a:rPr lang="es-EC" sz="1600" i="1" dirty="0" smtClean="0"/>
              <a:t>		</a:t>
            </a:r>
            <a:r>
              <a:rPr lang="es-EC" sz="1600" dirty="0" smtClean="0"/>
              <a:t>‘grueso como colada’</a:t>
            </a:r>
          </a:p>
          <a:p>
            <a:pPr>
              <a:tabLst>
                <a:tab pos="180000" algn="l"/>
              </a:tabLst>
            </a:pPr>
            <a:r>
              <a:rPr lang="es-EC" sz="1600" dirty="0"/>
              <a:t>	</a:t>
            </a:r>
            <a:r>
              <a:rPr lang="es-EC" sz="1600" i="1" dirty="0" err="1" smtClean="0"/>
              <a:t>silan</a:t>
            </a:r>
            <a:r>
              <a:rPr lang="es-EC" sz="1600" i="1" dirty="0" smtClean="0"/>
              <a:t>		</a:t>
            </a:r>
            <a:r>
              <a:rPr lang="en-US" sz="1600" i="1" dirty="0" smtClean="0"/>
              <a:t>‘</a:t>
            </a:r>
            <a:r>
              <a:rPr lang="es-EC" sz="1600" dirty="0" smtClean="0"/>
              <a:t>líquido pegajoso como miel’</a:t>
            </a:r>
          </a:p>
          <a:p>
            <a:pPr>
              <a:tabLst>
                <a:tab pos="180000" algn="l"/>
              </a:tabLst>
            </a:pPr>
            <a:r>
              <a:rPr lang="en-US" sz="1600" i="1" dirty="0" smtClean="0"/>
              <a:t>	</a:t>
            </a:r>
            <a:r>
              <a:rPr lang="en-US" sz="1600" i="1" dirty="0" err="1" smtClean="0"/>
              <a:t>tulu</a:t>
            </a:r>
            <a:r>
              <a:rPr lang="en-US" sz="1600" dirty="0"/>
              <a:t>		‘</a:t>
            </a:r>
            <a:r>
              <a:rPr lang="en-US" sz="1600" dirty="0" err="1" smtClean="0"/>
              <a:t>viscoso</a:t>
            </a:r>
            <a:r>
              <a:rPr lang="en-US" sz="1600" dirty="0" smtClean="0"/>
              <a:t>’</a:t>
            </a:r>
            <a:endParaRPr lang="es-EC" sz="1600" dirty="0" smtClean="0"/>
          </a:p>
          <a:p>
            <a:pPr>
              <a:tabLst>
                <a:tab pos="180000" algn="l"/>
              </a:tabLst>
            </a:pPr>
            <a:r>
              <a:rPr lang="en-US" sz="1600" i="1" dirty="0"/>
              <a:t>	</a:t>
            </a:r>
            <a:r>
              <a:rPr lang="en-US" sz="1600" i="1" dirty="0" err="1" smtClean="0"/>
              <a:t>chiran</a:t>
            </a:r>
            <a:r>
              <a:rPr lang="en-US" sz="1600" i="1" dirty="0" smtClean="0"/>
              <a:t>		</a:t>
            </a:r>
            <a:r>
              <a:rPr lang="en-US" sz="1600" dirty="0" smtClean="0"/>
              <a:t>‘</a:t>
            </a:r>
            <a:r>
              <a:rPr lang="en-US" sz="1600" dirty="0" err="1" smtClean="0"/>
              <a:t>como</a:t>
            </a:r>
            <a:r>
              <a:rPr lang="en-US" sz="1600" dirty="0" smtClean="0"/>
              <a:t> carne de </a:t>
            </a:r>
            <a:r>
              <a:rPr lang="en-US" sz="1600" dirty="0" err="1" smtClean="0"/>
              <a:t>gallina</a:t>
            </a:r>
            <a:r>
              <a:rPr lang="en-US" sz="1600" dirty="0" smtClean="0"/>
              <a:t>’</a:t>
            </a:r>
          </a:p>
          <a:p>
            <a:pPr>
              <a:tabLst>
                <a:tab pos="180000" algn="l"/>
              </a:tabLst>
            </a:pPr>
            <a:r>
              <a:rPr lang="en-US" sz="1600" i="1" dirty="0"/>
              <a:t>	</a:t>
            </a:r>
            <a:r>
              <a:rPr lang="en-US" sz="1600" i="1" dirty="0" err="1" smtClean="0"/>
              <a:t>layun</a:t>
            </a:r>
            <a:r>
              <a:rPr lang="en-US" sz="1600" i="1" dirty="0" smtClean="0"/>
              <a:t>		</a:t>
            </a:r>
            <a:r>
              <a:rPr lang="en-US" sz="1600" dirty="0" smtClean="0"/>
              <a:t>‘</a:t>
            </a:r>
            <a:r>
              <a:rPr lang="en-US" sz="1600" dirty="0" err="1" smtClean="0"/>
              <a:t>alisado</a:t>
            </a:r>
            <a:r>
              <a:rPr lang="en-US" sz="1600" dirty="0" smtClean="0"/>
              <a:t>’</a:t>
            </a:r>
          </a:p>
          <a:p>
            <a:pPr>
              <a:tabLst>
                <a:tab pos="180000" algn="l"/>
              </a:tabLst>
            </a:pPr>
            <a:r>
              <a:rPr lang="en-US" sz="1600" i="1" dirty="0"/>
              <a:t>	</a:t>
            </a:r>
            <a:r>
              <a:rPr lang="en-US" sz="1600" i="1" dirty="0" err="1" smtClean="0"/>
              <a:t>potsotso</a:t>
            </a:r>
            <a:r>
              <a:rPr lang="en-US" sz="1600" i="1" dirty="0" smtClean="0"/>
              <a:t>		</a:t>
            </a:r>
            <a:r>
              <a:rPr lang="en-US" sz="1600" dirty="0" smtClean="0"/>
              <a:t>‘</a:t>
            </a:r>
            <a:r>
              <a:rPr lang="en-US" sz="1600" dirty="0" err="1" smtClean="0"/>
              <a:t>lanudo</a:t>
            </a:r>
            <a:r>
              <a:rPr lang="en-US" sz="1600" i="1" dirty="0" smtClean="0"/>
              <a:t>’</a:t>
            </a:r>
          </a:p>
          <a:p>
            <a:pPr>
              <a:tabLst>
                <a:tab pos="180000" algn="l"/>
              </a:tabLst>
            </a:pPr>
            <a:r>
              <a:rPr lang="en-US" sz="1600" i="1" dirty="0"/>
              <a:t>	</a:t>
            </a:r>
            <a:r>
              <a:rPr lang="en-US" sz="1600" i="1" dirty="0" err="1" smtClean="0"/>
              <a:t>seruru</a:t>
            </a:r>
            <a:r>
              <a:rPr lang="en-US" sz="1600" i="1" dirty="0" smtClean="0"/>
              <a:t>		</a:t>
            </a:r>
            <a:r>
              <a:rPr lang="en-US" sz="1600" dirty="0" smtClean="0"/>
              <a:t>‘</a:t>
            </a:r>
            <a:r>
              <a:rPr lang="en-US" sz="1600" dirty="0" err="1" smtClean="0"/>
              <a:t>aspero</a:t>
            </a:r>
            <a:r>
              <a:rPr lang="en-US" sz="1600" dirty="0" smtClean="0"/>
              <a:t>’</a:t>
            </a:r>
          </a:p>
          <a:p>
            <a:pPr>
              <a:tabLst>
                <a:tab pos="180000" algn="l"/>
              </a:tabLst>
            </a:pPr>
            <a:endParaRPr lang="es-EC" sz="1600" i="1" dirty="0" smtClean="0"/>
          </a:p>
          <a:p>
            <a:pPr>
              <a:tabLst>
                <a:tab pos="180000" algn="l"/>
              </a:tabLst>
            </a:pPr>
            <a:endParaRPr lang="es-EC" dirty="0"/>
          </a:p>
          <a:p>
            <a:pPr>
              <a:tabLst>
                <a:tab pos="180000" algn="l"/>
              </a:tabLst>
            </a:pPr>
            <a:endParaRPr lang="es-EC" u="sng" dirty="0"/>
          </a:p>
        </p:txBody>
      </p:sp>
    </p:spTree>
    <p:extLst>
      <p:ext uri="{BB962C8B-B14F-4D97-AF65-F5344CB8AC3E}">
        <p14:creationId xmlns:p14="http://schemas.microsoft.com/office/powerpoint/2010/main" val="61201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4536" y="188640"/>
            <a:ext cx="33843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Sabor</a:t>
            </a:r>
            <a:endParaRPr lang="en-US" u="sng" dirty="0" smtClean="0"/>
          </a:p>
          <a:p>
            <a:pPr defTabSz="180000">
              <a:tabLst>
                <a:tab pos="180000" algn="l"/>
              </a:tabLst>
            </a:pPr>
            <a:r>
              <a:rPr lang="en-US" dirty="0" smtClean="0"/>
              <a:t>	</a:t>
            </a:r>
            <a:r>
              <a:rPr lang="en-US" i="1" dirty="0" err="1" smtClean="0"/>
              <a:t>anpun</a:t>
            </a:r>
            <a:r>
              <a:rPr lang="en-US" dirty="0" smtClean="0"/>
              <a:t>		‘</a:t>
            </a:r>
            <a:r>
              <a:rPr lang="en-US" dirty="0" err="1" smtClean="0"/>
              <a:t>sabroso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</a:t>
            </a:r>
            <a:r>
              <a:rPr lang="en-US" i="1" dirty="0" err="1" smtClean="0"/>
              <a:t>sibaban</a:t>
            </a:r>
            <a:r>
              <a:rPr lang="en-US" i="1" dirty="0" smtClean="0"/>
              <a:t>	</a:t>
            </a:r>
            <a:r>
              <a:rPr lang="en-US" dirty="0" smtClean="0"/>
              <a:t>‘</a:t>
            </a:r>
            <a:r>
              <a:rPr lang="en-US" dirty="0" err="1" smtClean="0"/>
              <a:t>agrio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</a:t>
            </a:r>
            <a:r>
              <a:rPr lang="en-US" i="1" dirty="0" err="1" smtClean="0"/>
              <a:t>jababa</a:t>
            </a:r>
            <a:r>
              <a:rPr lang="en-US" i="1" dirty="0" smtClean="0"/>
              <a:t>		</a:t>
            </a:r>
            <a:r>
              <a:rPr lang="en-US" dirty="0" smtClean="0"/>
              <a:t>‘</a:t>
            </a:r>
            <a:r>
              <a:rPr lang="en-US" dirty="0" err="1" smtClean="0"/>
              <a:t>salobre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</a:t>
            </a:r>
            <a:r>
              <a:rPr lang="en-US" i="1" dirty="0" err="1" smtClean="0"/>
              <a:t>pinbaba</a:t>
            </a:r>
            <a:r>
              <a:rPr lang="en-US" i="1" dirty="0" smtClean="0"/>
              <a:t>	‘</a:t>
            </a:r>
            <a:r>
              <a:rPr lang="en-US" dirty="0" err="1" smtClean="0"/>
              <a:t>salado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</a:t>
            </a:r>
            <a:r>
              <a:rPr lang="en-US" i="1" dirty="0" err="1" smtClean="0"/>
              <a:t>pibaban</a:t>
            </a:r>
            <a:r>
              <a:rPr lang="en-US" i="1" dirty="0" smtClean="0"/>
              <a:t>	</a:t>
            </a:r>
            <a:r>
              <a:rPr lang="en-US" dirty="0" smtClean="0"/>
              <a:t>‘</a:t>
            </a:r>
            <a:r>
              <a:rPr lang="en-US" dirty="0" err="1" smtClean="0"/>
              <a:t>dulce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endParaRPr lang="en-US" dirty="0"/>
          </a:p>
          <a:p>
            <a:pPr defTabSz="180000">
              <a:tabLst>
                <a:tab pos="180000" algn="l"/>
              </a:tabLst>
            </a:pPr>
            <a:r>
              <a:rPr lang="en-US" u="sng" dirty="0" err="1" smtClean="0"/>
              <a:t>Emoci</a:t>
            </a:r>
            <a:r>
              <a:rPr lang="es-EC" u="sng" dirty="0" err="1" smtClean="0"/>
              <a:t>ón</a:t>
            </a:r>
            <a:r>
              <a:rPr lang="es-EC" u="sng" dirty="0" smtClean="0"/>
              <a:t> y expresión</a:t>
            </a:r>
          </a:p>
          <a:p>
            <a:pPr defTabSz="180000">
              <a:tabLst>
                <a:tab pos="180000" algn="l"/>
              </a:tabLst>
            </a:pPr>
            <a:r>
              <a:rPr lang="en-US" i="1" dirty="0"/>
              <a:t>	</a:t>
            </a:r>
            <a:r>
              <a:rPr lang="en-US" i="1" dirty="0" err="1" smtClean="0"/>
              <a:t>tsaru</a:t>
            </a:r>
            <a:r>
              <a:rPr lang="en-US" i="1" dirty="0" smtClean="0"/>
              <a:t>			</a:t>
            </a:r>
            <a:r>
              <a:rPr lang="en-US" dirty="0" smtClean="0"/>
              <a:t>‘</a:t>
            </a:r>
            <a:r>
              <a:rPr lang="en-US" dirty="0" err="1" smtClean="0"/>
              <a:t>arrugado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i="1" dirty="0"/>
              <a:t>	</a:t>
            </a:r>
            <a:r>
              <a:rPr lang="en-US" i="1" dirty="0" err="1" smtClean="0"/>
              <a:t>jichi</a:t>
            </a:r>
            <a:r>
              <a:rPr lang="en-US" i="1" dirty="0" smtClean="0"/>
              <a:t>			</a:t>
            </a:r>
            <a:r>
              <a:rPr lang="en-US" dirty="0" smtClean="0"/>
              <a:t>‘</a:t>
            </a:r>
            <a:r>
              <a:rPr lang="en-US" dirty="0" err="1" smtClean="0"/>
              <a:t>mueca</a:t>
            </a:r>
            <a:r>
              <a:rPr lang="en-US" dirty="0" smtClean="0"/>
              <a:t> de </a:t>
            </a:r>
            <a:r>
              <a:rPr lang="en-US" dirty="0" err="1" smtClean="0"/>
              <a:t>asco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i="1" dirty="0"/>
              <a:t>	</a:t>
            </a:r>
            <a:r>
              <a:rPr lang="en-US" i="1" dirty="0" err="1" smtClean="0"/>
              <a:t>sule</a:t>
            </a:r>
            <a:r>
              <a:rPr lang="en-US" i="1" dirty="0" smtClean="0"/>
              <a:t>			</a:t>
            </a:r>
            <a:r>
              <a:rPr lang="en-US" dirty="0" smtClean="0"/>
              <a:t>‘</a:t>
            </a:r>
            <a:r>
              <a:rPr lang="en-US" dirty="0" err="1" smtClean="0"/>
              <a:t>labios</a:t>
            </a:r>
            <a:r>
              <a:rPr lang="en-US" dirty="0" smtClean="0"/>
              <a:t> </a:t>
            </a:r>
            <a:r>
              <a:rPr lang="en-US" dirty="0" err="1" smtClean="0"/>
              <a:t>fruncidos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i="1" dirty="0"/>
              <a:t>	</a:t>
            </a:r>
            <a:r>
              <a:rPr lang="en-US" i="1" dirty="0" err="1" smtClean="0"/>
              <a:t>temumu</a:t>
            </a:r>
            <a:r>
              <a:rPr lang="en-US" i="1" dirty="0" smtClean="0"/>
              <a:t>	</a:t>
            </a:r>
            <a:r>
              <a:rPr lang="en-US" dirty="0" smtClean="0"/>
              <a:t>‘</a:t>
            </a:r>
            <a:r>
              <a:rPr lang="en-US" dirty="0" err="1" smtClean="0"/>
              <a:t>cara</a:t>
            </a:r>
            <a:r>
              <a:rPr lang="en-US" dirty="0" smtClean="0"/>
              <a:t> de </a:t>
            </a:r>
            <a:r>
              <a:rPr lang="en-US" dirty="0" err="1" smtClean="0"/>
              <a:t>enfado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</a:t>
            </a:r>
            <a:r>
              <a:rPr lang="en-US" i="1" dirty="0" smtClean="0"/>
              <a:t>pa </a:t>
            </a:r>
            <a:r>
              <a:rPr lang="en-US" i="1" dirty="0" err="1" smtClean="0"/>
              <a:t>pa</a:t>
            </a:r>
            <a:r>
              <a:rPr lang="en-US" i="1" dirty="0" smtClean="0"/>
              <a:t>			</a:t>
            </a:r>
            <a:r>
              <a:rPr lang="en-US" dirty="0" smtClean="0"/>
              <a:t>‘</a:t>
            </a:r>
            <a:r>
              <a:rPr lang="en-US" dirty="0" err="1" smtClean="0"/>
              <a:t>enojado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</a:t>
            </a:r>
            <a:r>
              <a:rPr lang="en-US" i="1" dirty="0" smtClean="0"/>
              <a:t>son				</a:t>
            </a:r>
            <a:r>
              <a:rPr lang="en-US" dirty="0" smtClean="0"/>
              <a:t>‘</a:t>
            </a:r>
            <a:r>
              <a:rPr lang="en-US" dirty="0" err="1" smtClean="0"/>
              <a:t>contento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</a:t>
            </a:r>
            <a:r>
              <a:rPr lang="en-US" i="1" dirty="0" err="1" smtClean="0"/>
              <a:t>jeejoo</a:t>
            </a:r>
            <a:r>
              <a:rPr lang="en-US" i="1" dirty="0" smtClean="0"/>
              <a:t>		</a:t>
            </a:r>
            <a:r>
              <a:rPr lang="en-US" dirty="0" smtClean="0"/>
              <a:t>‘</a:t>
            </a:r>
            <a:r>
              <a:rPr lang="en-US" dirty="0" err="1" smtClean="0"/>
              <a:t>alegre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</a:t>
            </a:r>
            <a:r>
              <a:rPr lang="en-US" i="1" dirty="0" err="1" smtClean="0"/>
              <a:t>kakari</a:t>
            </a:r>
            <a:r>
              <a:rPr lang="en-US" i="1" dirty="0" smtClean="0"/>
              <a:t>		</a:t>
            </a:r>
            <a:r>
              <a:rPr lang="en-US" dirty="0" smtClean="0"/>
              <a:t>‘</a:t>
            </a:r>
            <a:r>
              <a:rPr lang="en-US" dirty="0" err="1" smtClean="0"/>
              <a:t>reír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</a:t>
            </a:r>
            <a:r>
              <a:rPr lang="en-US" i="1" dirty="0" err="1" smtClean="0"/>
              <a:t>uwis</a:t>
            </a:r>
            <a:r>
              <a:rPr lang="en-US" i="1" dirty="0" smtClean="0"/>
              <a:t>			</a:t>
            </a:r>
            <a:r>
              <a:rPr lang="en-US" dirty="0" smtClean="0"/>
              <a:t>‘</a:t>
            </a:r>
            <a:r>
              <a:rPr lang="en-US" dirty="0" err="1" smtClean="0"/>
              <a:t>sorpresa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</a:t>
            </a:r>
            <a:r>
              <a:rPr lang="en-US" dirty="0" smtClean="0"/>
              <a:t>	</a:t>
            </a:r>
            <a:endParaRPr lang="es-EC" dirty="0"/>
          </a:p>
        </p:txBody>
      </p:sp>
      <p:sp>
        <p:nvSpPr>
          <p:cNvPr id="3" name="TextBox 2"/>
          <p:cNvSpPr txBox="1"/>
          <p:nvPr/>
        </p:nvSpPr>
        <p:spPr>
          <a:xfrm>
            <a:off x="4211960" y="167419"/>
            <a:ext cx="439248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 smtClean="0"/>
              <a:t>Corporal (40)</a:t>
            </a:r>
            <a:endParaRPr lang="es-EC" dirty="0" smtClean="0"/>
          </a:p>
          <a:p>
            <a:pPr defTabSz="180000">
              <a:tabLst>
                <a:tab pos="180000" algn="l"/>
              </a:tabLst>
            </a:pPr>
            <a:r>
              <a:rPr lang="es-EC" i="1" dirty="0"/>
              <a:t>	</a:t>
            </a:r>
            <a:r>
              <a:rPr lang="es-EC" i="1" dirty="0" err="1" smtClean="0"/>
              <a:t>achi</a:t>
            </a:r>
            <a:r>
              <a:rPr lang="es-EC" i="1" dirty="0" smtClean="0"/>
              <a:t>			</a:t>
            </a:r>
            <a:r>
              <a:rPr lang="es-EC" dirty="0" smtClean="0"/>
              <a:t>‘estornudar’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/>
              <a:t>	</a:t>
            </a:r>
            <a:r>
              <a:rPr lang="es-EC" i="1" dirty="0" err="1" smtClean="0"/>
              <a:t>afo</a:t>
            </a:r>
            <a:r>
              <a:rPr lang="es-EC" i="1" dirty="0" smtClean="0"/>
              <a:t>				</a:t>
            </a:r>
            <a:r>
              <a:rPr lang="es-EC" dirty="0" smtClean="0"/>
              <a:t>‘catarro’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/>
              <a:t>	</a:t>
            </a:r>
            <a:r>
              <a:rPr lang="es-EC" i="1" dirty="0" err="1" smtClean="0"/>
              <a:t>betse</a:t>
            </a:r>
            <a:r>
              <a:rPr lang="es-EC" i="1" dirty="0" smtClean="0"/>
              <a:t>			</a:t>
            </a:r>
            <a:r>
              <a:rPr lang="es-EC" dirty="0" smtClean="0"/>
              <a:t>‘sonido de ahogar’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/>
              <a:t>	</a:t>
            </a:r>
            <a:r>
              <a:rPr lang="es-EC" i="1" dirty="0" err="1" smtClean="0"/>
              <a:t>jadi</a:t>
            </a:r>
            <a:r>
              <a:rPr lang="es-EC" i="1" dirty="0" smtClean="0"/>
              <a:t>				</a:t>
            </a:r>
            <a:r>
              <a:rPr lang="en-US" dirty="0" smtClean="0"/>
              <a:t>‘</a:t>
            </a:r>
            <a:r>
              <a:rPr lang="en-US" dirty="0" err="1" smtClean="0"/>
              <a:t>afixiar</a:t>
            </a:r>
            <a:r>
              <a:rPr lang="en-US" dirty="0" smtClean="0"/>
              <a:t>’</a:t>
            </a:r>
            <a:endParaRPr lang="es-EC" dirty="0" smtClean="0"/>
          </a:p>
          <a:p>
            <a:pPr defTabSz="180000">
              <a:tabLst>
                <a:tab pos="180000" algn="l"/>
              </a:tabLst>
            </a:pPr>
            <a:r>
              <a:rPr lang="es-EC" i="1" dirty="0"/>
              <a:t>	</a:t>
            </a:r>
            <a:r>
              <a:rPr lang="es-EC" i="1" dirty="0" err="1" smtClean="0"/>
              <a:t>chiki</a:t>
            </a:r>
            <a:r>
              <a:rPr lang="es-EC" i="1" dirty="0" smtClean="0"/>
              <a:t>			</a:t>
            </a:r>
            <a:r>
              <a:rPr lang="es-EC" dirty="0" smtClean="0"/>
              <a:t>‘pedo’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/>
              <a:t>	</a:t>
            </a:r>
            <a:r>
              <a:rPr lang="es-EC" i="1" dirty="0" smtClean="0"/>
              <a:t>pon</a:t>
            </a:r>
            <a:r>
              <a:rPr lang="es-EC" dirty="0" smtClean="0"/>
              <a:t>				‘pedo suave’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/>
              <a:t>	</a:t>
            </a:r>
            <a:r>
              <a:rPr lang="es-EC" i="1" dirty="0" smtClean="0"/>
              <a:t>jada</a:t>
            </a:r>
            <a:r>
              <a:rPr lang="es-EC" dirty="0" smtClean="0"/>
              <a:t>			‘bostezar’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/>
              <a:t>	</a:t>
            </a:r>
            <a:r>
              <a:rPr lang="es-EC" i="1" dirty="0" smtClean="0"/>
              <a:t>jasa			</a:t>
            </a:r>
            <a:r>
              <a:rPr lang="es-EC" dirty="0" smtClean="0"/>
              <a:t>‘respirar’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/>
              <a:t>	</a:t>
            </a:r>
            <a:r>
              <a:rPr lang="es-EC" i="1" dirty="0" err="1" smtClean="0"/>
              <a:t>jeko</a:t>
            </a:r>
            <a:r>
              <a:rPr lang="es-EC" dirty="0" smtClean="0"/>
              <a:t>			‘hipo’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/>
              <a:t>	</a:t>
            </a:r>
            <a:r>
              <a:rPr lang="es-EC" i="1" dirty="0" err="1" smtClean="0"/>
              <a:t>churunta</a:t>
            </a:r>
            <a:r>
              <a:rPr lang="es-EC" i="1" dirty="0" smtClean="0"/>
              <a:t>	</a:t>
            </a:r>
            <a:r>
              <a:rPr lang="es-EC" dirty="0" smtClean="0"/>
              <a:t>‘flexionar la garganta’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/>
              <a:t>	</a:t>
            </a:r>
            <a:r>
              <a:rPr lang="es-EC" i="1" dirty="0" err="1" smtClean="0"/>
              <a:t>katsa</a:t>
            </a:r>
            <a:r>
              <a:rPr lang="es-EC" i="1" dirty="0" smtClean="0"/>
              <a:t>			</a:t>
            </a:r>
            <a:r>
              <a:rPr lang="es-EC" dirty="0" smtClean="0"/>
              <a:t>‘vomitar’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/>
              <a:t>	</a:t>
            </a:r>
            <a:r>
              <a:rPr lang="es-EC" i="1" dirty="0" err="1" smtClean="0"/>
              <a:t>kalakala</a:t>
            </a:r>
            <a:r>
              <a:rPr lang="es-EC" dirty="0" smtClean="0"/>
              <a:t>	‘</a:t>
            </a:r>
            <a:r>
              <a:rPr lang="es-EC" dirty="0" err="1" smtClean="0"/>
              <a:t>garagaris</a:t>
            </a:r>
            <a:r>
              <a:rPr lang="es-EC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/>
              <a:t>	</a:t>
            </a:r>
            <a:r>
              <a:rPr lang="es-EC" i="1" dirty="0" err="1" smtClean="0"/>
              <a:t>koron</a:t>
            </a:r>
            <a:r>
              <a:rPr lang="es-EC" i="1" dirty="0" smtClean="0"/>
              <a:t>			</a:t>
            </a:r>
            <a:r>
              <a:rPr lang="es-EC" dirty="0" smtClean="0"/>
              <a:t>‘roncar’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/>
              <a:t>	</a:t>
            </a:r>
            <a:r>
              <a:rPr lang="es-EC" i="1" dirty="0" err="1" smtClean="0"/>
              <a:t>libilibi</a:t>
            </a:r>
            <a:r>
              <a:rPr lang="es-EC" i="1" dirty="0" smtClean="0"/>
              <a:t>		</a:t>
            </a:r>
            <a:r>
              <a:rPr lang="es-EC" dirty="0" smtClean="0"/>
              <a:t>‘hacerle ojitos’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/>
              <a:t>	</a:t>
            </a:r>
            <a:r>
              <a:rPr lang="es-EC" i="1" dirty="0" err="1" smtClean="0"/>
              <a:t>kuni</a:t>
            </a:r>
            <a:r>
              <a:rPr lang="es-EC" dirty="0" smtClean="0"/>
              <a:t>			‘cerrar ojos’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/>
              <a:t>	</a:t>
            </a:r>
            <a:r>
              <a:rPr lang="es-EC" i="1" dirty="0" smtClean="0"/>
              <a:t>pin</a:t>
            </a:r>
            <a:r>
              <a:rPr lang="es-EC" dirty="0" smtClean="0"/>
              <a:t>				‘patear</a:t>
            </a:r>
            <a:r>
              <a:rPr lang="en-US" dirty="0" smtClean="0"/>
              <a:t>’ 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</a:t>
            </a:r>
            <a:r>
              <a:rPr lang="en-US" i="1" dirty="0" smtClean="0"/>
              <a:t>ton</a:t>
            </a:r>
            <a:r>
              <a:rPr lang="en-US" dirty="0" smtClean="0"/>
              <a:t>				‘</a:t>
            </a:r>
            <a:r>
              <a:rPr lang="en-US" dirty="0" err="1" smtClean="0"/>
              <a:t>sonido</a:t>
            </a:r>
            <a:r>
              <a:rPr lang="en-US" dirty="0" smtClean="0"/>
              <a:t> de </a:t>
            </a:r>
            <a:r>
              <a:rPr lang="en-US" dirty="0" err="1" smtClean="0"/>
              <a:t>coraz</a:t>
            </a:r>
            <a:r>
              <a:rPr lang="es-EC" dirty="0" err="1" smtClean="0"/>
              <a:t>ón</a:t>
            </a:r>
            <a:r>
              <a:rPr lang="es-EC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/>
              <a:t>	</a:t>
            </a:r>
            <a:r>
              <a:rPr lang="es-EC" i="1" dirty="0" err="1" smtClean="0"/>
              <a:t>chuku</a:t>
            </a:r>
            <a:r>
              <a:rPr lang="es-EC" dirty="0" smtClean="0"/>
              <a:t>		‘hacer sexo’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/>
              <a:t>	</a:t>
            </a:r>
            <a:r>
              <a:rPr lang="es-EC" i="1" dirty="0" smtClean="0"/>
              <a:t>moto</a:t>
            </a:r>
            <a:r>
              <a:rPr lang="es-EC" dirty="0" smtClean="0"/>
              <a:t>			‘hacer sexo’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/>
              <a:t>	</a:t>
            </a:r>
            <a:r>
              <a:rPr lang="es-EC" i="1" dirty="0" smtClean="0"/>
              <a:t>chipi</a:t>
            </a:r>
            <a:r>
              <a:rPr lang="es-EC" dirty="0" smtClean="0"/>
              <a:t>			‘sudor’</a:t>
            </a:r>
          </a:p>
          <a:p>
            <a:pPr defTabSz="180000">
              <a:tabLst>
                <a:tab pos="180000" algn="l"/>
              </a:tabLst>
            </a:pPr>
            <a:r>
              <a:rPr lang="es-EC" dirty="0"/>
              <a:t>	</a:t>
            </a:r>
            <a:r>
              <a:rPr lang="en-US" dirty="0"/>
              <a:t>	</a:t>
            </a:r>
            <a:endParaRPr lang="es-EC" dirty="0" smtClean="0"/>
          </a:p>
          <a:p>
            <a:pPr defTabSz="180000">
              <a:tabLst>
                <a:tab pos="180000" algn="l"/>
              </a:tabLst>
            </a:pPr>
            <a:r>
              <a:rPr lang="es-EC" dirty="0"/>
              <a:t>	</a:t>
            </a:r>
            <a:endParaRPr lang="es-EC" dirty="0" smtClean="0"/>
          </a:p>
          <a:p>
            <a:pPr defTabSz="180000">
              <a:tabLst>
                <a:tab pos="180000" algn="l"/>
              </a:tabLst>
            </a:pPr>
            <a:r>
              <a:rPr lang="es-EC" i="1" dirty="0"/>
              <a:t>	</a:t>
            </a:r>
            <a:endParaRPr lang="es-EC" i="1" dirty="0" smtClean="0"/>
          </a:p>
          <a:p>
            <a:pPr defTabSz="180000">
              <a:tabLst>
                <a:tab pos="180000" algn="l"/>
              </a:tabLst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9760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58" y="260648"/>
            <a:ext cx="51350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Colores</a:t>
            </a:r>
            <a:endParaRPr lang="en-US" dirty="0" smtClean="0"/>
          </a:p>
          <a:p>
            <a:pPr defTabSz="180000">
              <a:tabLst>
                <a:tab pos="180000" algn="l"/>
              </a:tabLst>
            </a:pPr>
            <a:r>
              <a:rPr lang="en-US" dirty="0" smtClean="0"/>
              <a:t>	</a:t>
            </a:r>
            <a:r>
              <a:rPr lang="en-US" i="1" dirty="0" err="1" smtClean="0"/>
              <a:t>filopipin</a:t>
            </a:r>
            <a:r>
              <a:rPr lang="en-US" i="1" dirty="0" smtClean="0"/>
              <a:t>		</a:t>
            </a:r>
            <a:r>
              <a:rPr lang="en-US" dirty="0" smtClean="0"/>
              <a:t>‘</a:t>
            </a:r>
            <a:r>
              <a:rPr lang="en-US" dirty="0" err="1" smtClean="0"/>
              <a:t>gris-moreno</a:t>
            </a:r>
            <a:r>
              <a:rPr lang="en-US" dirty="0" smtClean="0"/>
              <a:t> y 	 </a:t>
            </a:r>
            <a:r>
              <a:rPr lang="en-US" dirty="0" err="1" smtClean="0"/>
              <a:t>brilloso</a:t>
            </a:r>
            <a:r>
              <a:rPr lang="en-US" dirty="0" smtClean="0"/>
              <a:t>’ 								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</a:t>
            </a:r>
            <a:r>
              <a:rPr lang="en-US" i="1" dirty="0" err="1" smtClean="0"/>
              <a:t>tsololon</a:t>
            </a:r>
            <a:r>
              <a:rPr lang="en-US" i="1" dirty="0" smtClean="0"/>
              <a:t>		</a:t>
            </a:r>
            <a:r>
              <a:rPr lang="en-US" dirty="0" smtClean="0"/>
              <a:t>‘</a:t>
            </a:r>
            <a:r>
              <a:rPr lang="en-US" dirty="0" err="1" smtClean="0"/>
              <a:t>más</a:t>
            </a:r>
            <a:r>
              <a:rPr lang="en-US" dirty="0" smtClean="0"/>
              <a:t> o </a:t>
            </a:r>
            <a:r>
              <a:rPr lang="en-US" dirty="0" err="1" smtClean="0"/>
              <a:t>menos</a:t>
            </a:r>
            <a:r>
              <a:rPr lang="en-US" dirty="0"/>
              <a:t> </a:t>
            </a:r>
            <a:r>
              <a:rPr lang="en-US" dirty="0" err="1" smtClean="0"/>
              <a:t>colorado</a:t>
            </a:r>
            <a:r>
              <a:rPr lang="en-US" dirty="0" smtClean="0"/>
              <a:t>’ 							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</a:t>
            </a:r>
            <a:r>
              <a:rPr lang="en-US" i="1" dirty="0" err="1" smtClean="0"/>
              <a:t>fisaroro</a:t>
            </a:r>
            <a:r>
              <a:rPr lang="en-US" dirty="0" smtClean="0"/>
              <a:t>			‘</a:t>
            </a:r>
            <a:r>
              <a:rPr lang="en-US" dirty="0" err="1" smtClean="0"/>
              <a:t>gris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</a:t>
            </a:r>
            <a:r>
              <a:rPr lang="en-US" i="1" dirty="0" err="1" smtClean="0"/>
              <a:t>fiserere</a:t>
            </a:r>
            <a:r>
              <a:rPr lang="en-US" i="1" dirty="0" smtClean="0"/>
              <a:t>			</a:t>
            </a:r>
            <a:r>
              <a:rPr lang="en-US" dirty="0" smtClean="0"/>
              <a:t>‘</a:t>
            </a:r>
            <a:r>
              <a:rPr lang="en-US" dirty="0" err="1" smtClean="0"/>
              <a:t>blanco</a:t>
            </a:r>
            <a:r>
              <a:rPr lang="en-US" dirty="0" smtClean="0"/>
              <a:t> en los </a:t>
            </a:r>
            <a:r>
              <a:rPr lang="en-US" dirty="0" err="1" smtClean="0"/>
              <a:t>puntos</a:t>
            </a:r>
            <a:r>
              <a:rPr lang="en-US" dirty="0" smtClean="0"/>
              <a:t> de </a:t>
            </a:r>
            <a:r>
              <a:rPr lang="en-US" dirty="0" err="1" smtClean="0"/>
              <a:t>pelo</a:t>
            </a:r>
            <a:r>
              <a:rPr lang="en-US" dirty="0" smtClean="0"/>
              <a:t>’</a:t>
            </a:r>
          </a:p>
          <a:p>
            <a:pPr defTabSz="180000">
              <a:tabLst>
                <a:tab pos="180000" algn="l"/>
              </a:tabLst>
            </a:pPr>
            <a:r>
              <a:rPr lang="en-US" dirty="0"/>
              <a:t>		</a:t>
            </a:r>
            <a:endParaRPr lang="en-US" dirty="0" smtClean="0"/>
          </a:p>
          <a:p>
            <a:pPr defTabSz="180000">
              <a:tabLst>
                <a:tab pos="180000" algn="l"/>
              </a:tabLst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307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9340" y="40466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Característicos de </a:t>
            </a:r>
            <a:r>
              <a:rPr lang="es-EC" sz="2400" dirty="0" err="1" smtClean="0"/>
              <a:t>ideófonos</a:t>
            </a:r>
            <a:endParaRPr lang="es-EC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959340" y="1196752"/>
            <a:ext cx="78611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err="1" smtClean="0"/>
              <a:t>Fonetico</a:t>
            </a:r>
            <a:r>
              <a:rPr lang="en-US" sz="2000" dirty="0" smtClean="0"/>
              <a:t>/</a:t>
            </a:r>
            <a:r>
              <a:rPr lang="en-US" sz="2000" dirty="0" err="1" smtClean="0"/>
              <a:t>Intonaci</a:t>
            </a:r>
            <a:r>
              <a:rPr lang="es-EC" sz="2000" dirty="0" err="1" smtClean="0"/>
              <a:t>ón</a:t>
            </a:r>
            <a:endParaRPr lang="es-EC" sz="2000" dirty="0" smtClean="0"/>
          </a:p>
          <a:p>
            <a:r>
              <a:rPr lang="es-EC" sz="2000" dirty="0"/>
              <a:t>	</a:t>
            </a:r>
            <a:r>
              <a:rPr lang="es-EC" sz="2000" dirty="0" smtClean="0">
                <a:latin typeface="Times New Roman"/>
                <a:cs typeface="Times New Roman"/>
              </a:rPr>
              <a:t>●</a:t>
            </a:r>
            <a:r>
              <a:rPr lang="es-EC" sz="2000" dirty="0" smtClean="0"/>
              <a:t>  	Muchos veces lleva un tono muy alto o muy bajo</a:t>
            </a:r>
          </a:p>
          <a:p>
            <a:endParaRPr lang="es-EC" sz="2000" dirty="0" smtClean="0"/>
          </a:p>
          <a:p>
            <a:r>
              <a:rPr lang="es-EC" sz="2000" dirty="0"/>
              <a:t>	</a:t>
            </a:r>
            <a:r>
              <a:rPr lang="es-EC" sz="2000" dirty="0" smtClean="0">
                <a:latin typeface="Times New Roman"/>
                <a:cs typeface="Times New Roman"/>
              </a:rPr>
              <a:t>●</a:t>
            </a:r>
            <a:r>
              <a:rPr lang="es-EC" sz="2000" dirty="0" smtClean="0"/>
              <a:t>   	Ocurre con curva de </a:t>
            </a:r>
            <a:r>
              <a:rPr lang="es-EC" sz="2000" dirty="0" err="1" smtClean="0"/>
              <a:t>intonación</a:t>
            </a:r>
            <a:r>
              <a:rPr lang="es-EC" sz="2000" dirty="0" smtClean="0"/>
              <a:t> </a:t>
            </a:r>
            <a:r>
              <a:rPr lang="es-EC" sz="2000" dirty="0" err="1" smtClean="0"/>
              <a:t>propria</a:t>
            </a:r>
            <a:r>
              <a:rPr lang="es-EC" sz="2000" dirty="0" smtClean="0"/>
              <a:t> </a:t>
            </a:r>
          </a:p>
          <a:p>
            <a:endParaRPr lang="es-EC" sz="2000" dirty="0" smtClean="0"/>
          </a:p>
          <a:p>
            <a:r>
              <a:rPr lang="es-EC" sz="2000" dirty="0"/>
              <a:t>	</a:t>
            </a:r>
            <a:r>
              <a:rPr lang="es-EC" sz="2000" dirty="0" smtClean="0">
                <a:latin typeface="Times New Roman"/>
                <a:cs typeface="Times New Roman"/>
              </a:rPr>
              <a:t>●</a:t>
            </a:r>
            <a:r>
              <a:rPr lang="es-EC" sz="2000" dirty="0" smtClean="0"/>
              <a:t> 	Con vocales largos (indica aspecto durativo)</a:t>
            </a:r>
          </a:p>
          <a:p>
            <a:endParaRPr lang="es-EC" sz="2000" dirty="0" smtClean="0"/>
          </a:p>
          <a:p>
            <a:r>
              <a:rPr lang="es-EC" sz="2000" dirty="0"/>
              <a:t>	</a:t>
            </a:r>
            <a:r>
              <a:rPr lang="es-EC" sz="2000" dirty="0" smtClean="0">
                <a:latin typeface="Times New Roman"/>
                <a:cs typeface="Times New Roman"/>
              </a:rPr>
              <a:t>●</a:t>
            </a:r>
            <a:r>
              <a:rPr lang="es-EC" sz="2000" dirty="0" smtClean="0"/>
              <a:t>  	Con reduplicación de todo la lexema o solo el sílabo final 			(indica aspecto iterativo).</a:t>
            </a:r>
          </a:p>
          <a:p>
            <a:endParaRPr lang="es-EC" sz="2000" dirty="0" smtClean="0"/>
          </a:p>
          <a:p>
            <a:r>
              <a:rPr lang="es-EC" sz="2000" dirty="0" smtClean="0">
                <a:latin typeface="Times New Roman"/>
                <a:cs typeface="Times New Roman"/>
              </a:rPr>
              <a:t>	●</a:t>
            </a:r>
            <a:r>
              <a:rPr lang="es-EC" sz="2000" dirty="0" smtClean="0"/>
              <a:t> 	El estructura de sílabo en </a:t>
            </a:r>
            <a:r>
              <a:rPr lang="es-EC" sz="2000" dirty="0" err="1" smtClean="0"/>
              <a:t>Tsafiki</a:t>
            </a:r>
            <a:r>
              <a:rPr lang="es-EC" sz="2000" dirty="0" smtClean="0"/>
              <a:t> es CV, </a:t>
            </a:r>
            <a:r>
              <a:rPr lang="es-EC" sz="2000" dirty="0" err="1" smtClean="0"/>
              <a:t>CV</a:t>
            </a:r>
            <a:r>
              <a:rPr lang="es-EC" sz="2000" dirty="0" err="1" smtClean="0">
                <a:latin typeface="Times New Roman"/>
                <a:cs typeface="Times New Roman"/>
              </a:rPr>
              <a:t>ʔ</a:t>
            </a:r>
            <a:r>
              <a:rPr lang="es-EC" sz="2000" dirty="0" smtClean="0">
                <a:latin typeface="Times New Roman"/>
                <a:cs typeface="Times New Roman"/>
              </a:rPr>
              <a:t>, </a:t>
            </a:r>
            <a:r>
              <a:rPr lang="es-EC" sz="2000" dirty="0" err="1" smtClean="0">
                <a:latin typeface="Times New Roman"/>
                <a:cs typeface="Times New Roman"/>
              </a:rPr>
              <a:t>CVh</a:t>
            </a:r>
            <a:r>
              <a:rPr lang="es-EC" sz="2000" dirty="0" smtClean="0">
                <a:latin typeface="Times New Roman"/>
                <a:cs typeface="Times New Roman"/>
              </a:rPr>
              <a:t> </a:t>
            </a:r>
            <a:r>
              <a:rPr lang="es-EC" sz="2000" dirty="0" smtClean="0"/>
              <a:t>o V.</a:t>
            </a:r>
          </a:p>
          <a:p>
            <a:r>
              <a:rPr lang="es-EC" sz="2000" dirty="0"/>
              <a:t>	</a:t>
            </a:r>
            <a:r>
              <a:rPr lang="es-EC" sz="2000" dirty="0" smtClean="0"/>
              <a:t>	</a:t>
            </a:r>
          </a:p>
          <a:p>
            <a:r>
              <a:rPr lang="es-EC" sz="2000" dirty="0"/>
              <a:t>	</a:t>
            </a:r>
            <a:r>
              <a:rPr lang="es-EC" sz="2000" dirty="0" smtClean="0"/>
              <a:t>	Pero algunos </a:t>
            </a:r>
            <a:r>
              <a:rPr lang="es-EC" sz="2000" dirty="0" err="1" smtClean="0"/>
              <a:t>ideófonos</a:t>
            </a:r>
            <a:r>
              <a:rPr lang="es-EC" sz="2000" dirty="0" smtClean="0"/>
              <a:t> tiene CCV, CVC, CVV, VV:</a:t>
            </a:r>
          </a:p>
          <a:p>
            <a:r>
              <a:rPr lang="es-EC" sz="2000" dirty="0"/>
              <a:t>	</a:t>
            </a:r>
            <a:r>
              <a:rPr lang="es-EC" sz="2000" dirty="0" smtClean="0"/>
              <a:t>	</a:t>
            </a:r>
            <a:r>
              <a:rPr lang="es-EC" sz="2000" i="1" dirty="0" err="1" smtClean="0"/>
              <a:t>klo</a:t>
            </a:r>
            <a:r>
              <a:rPr lang="es-EC" sz="2000" i="1" dirty="0" smtClean="0"/>
              <a:t>		</a:t>
            </a:r>
            <a:r>
              <a:rPr lang="es-EC" sz="2000" dirty="0" smtClean="0"/>
              <a:t>‘sonido de trueno’</a:t>
            </a:r>
          </a:p>
          <a:p>
            <a:r>
              <a:rPr lang="es-EC" sz="2000" dirty="0"/>
              <a:t>	</a:t>
            </a:r>
            <a:r>
              <a:rPr lang="es-EC" sz="2000" dirty="0" smtClean="0"/>
              <a:t>	</a:t>
            </a:r>
            <a:r>
              <a:rPr lang="es-EC" sz="2000" i="1" dirty="0" err="1" smtClean="0"/>
              <a:t>dri</a:t>
            </a:r>
            <a:r>
              <a:rPr lang="es-EC" sz="2000" i="1" dirty="0" smtClean="0"/>
              <a:t> </a:t>
            </a:r>
            <a:r>
              <a:rPr lang="es-EC" sz="2000" i="1" dirty="0" err="1" smtClean="0"/>
              <a:t>dri</a:t>
            </a:r>
            <a:r>
              <a:rPr lang="es-EC" sz="2000" i="1" dirty="0" smtClean="0"/>
              <a:t> </a:t>
            </a:r>
            <a:r>
              <a:rPr lang="es-EC" sz="2000" i="1" dirty="0" err="1" smtClean="0"/>
              <a:t>dri</a:t>
            </a:r>
            <a:r>
              <a:rPr lang="es-EC" sz="2000" i="1" dirty="0" smtClean="0"/>
              <a:t>	</a:t>
            </a:r>
            <a:r>
              <a:rPr lang="es-EC" sz="2000" dirty="0" smtClean="0"/>
              <a:t>‘sonido de tangara </a:t>
            </a:r>
            <a:r>
              <a:rPr lang="es-EC" sz="2000" dirty="0" err="1" smtClean="0"/>
              <a:t>filiblanca</a:t>
            </a:r>
            <a:r>
              <a:rPr lang="es-EC" sz="2000" dirty="0" smtClean="0"/>
              <a:t> (pájaro)’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i="1" dirty="0" err="1" smtClean="0"/>
              <a:t>bital</a:t>
            </a:r>
            <a:r>
              <a:rPr lang="en-US" sz="2000" i="1" dirty="0" smtClean="0"/>
              <a:t>		</a:t>
            </a:r>
            <a:r>
              <a:rPr lang="en-US" sz="2000" dirty="0" smtClean="0"/>
              <a:t>‘</a:t>
            </a:r>
            <a:r>
              <a:rPr lang="en-US" sz="2000" dirty="0" err="1" smtClean="0"/>
              <a:t>sonido</a:t>
            </a:r>
            <a:r>
              <a:rPr lang="en-US" sz="2000" dirty="0" smtClean="0"/>
              <a:t> de </a:t>
            </a:r>
            <a:r>
              <a:rPr lang="en-US" sz="2000" dirty="0" err="1" smtClean="0"/>
              <a:t>trueno</a:t>
            </a:r>
            <a:r>
              <a:rPr lang="en-US" sz="2000" dirty="0" smtClean="0"/>
              <a:t>’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i="1" dirty="0" err="1" smtClean="0"/>
              <a:t>brr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brr</a:t>
            </a:r>
            <a:r>
              <a:rPr lang="en-US" sz="2000" i="1" dirty="0" smtClean="0"/>
              <a:t>		</a:t>
            </a:r>
            <a:r>
              <a:rPr lang="en-US" sz="2000" dirty="0" smtClean="0"/>
              <a:t>‘</a:t>
            </a:r>
            <a:r>
              <a:rPr lang="en-US" sz="2000" dirty="0" err="1" smtClean="0"/>
              <a:t>sonido</a:t>
            </a:r>
            <a:r>
              <a:rPr lang="en-US" sz="2000" dirty="0" smtClean="0"/>
              <a:t> de </a:t>
            </a:r>
            <a:r>
              <a:rPr lang="en-US" sz="2000" dirty="0" err="1" smtClean="0"/>
              <a:t>carpintero</a:t>
            </a:r>
            <a:r>
              <a:rPr lang="en-US" sz="2000" dirty="0" smtClean="0"/>
              <a:t> </a:t>
            </a:r>
            <a:r>
              <a:rPr lang="en-US" sz="2000" dirty="0" err="1" smtClean="0"/>
              <a:t>picando</a:t>
            </a:r>
            <a:r>
              <a:rPr lang="en-US" sz="2000" dirty="0" smtClean="0"/>
              <a:t> </a:t>
            </a:r>
            <a:r>
              <a:rPr lang="en-US" sz="2000" dirty="0" err="1" smtClean="0"/>
              <a:t>duro</a:t>
            </a:r>
            <a:r>
              <a:rPr lang="en-US" sz="2000" dirty="0" smtClean="0"/>
              <a:t>’</a:t>
            </a:r>
            <a:endParaRPr lang="es-EC" sz="2000" dirty="0" smtClean="0"/>
          </a:p>
          <a:p>
            <a:r>
              <a:rPr lang="es-EC" sz="2000" dirty="0"/>
              <a:t>	</a:t>
            </a:r>
            <a:r>
              <a:rPr lang="es-EC" sz="2000" dirty="0" smtClean="0"/>
              <a:t>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9438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3764</TotalTime>
  <Words>889</Words>
  <Application>Microsoft Office PowerPoint</Application>
  <PresentationFormat>On-screen Show (4:3)</PresentationFormat>
  <Paragraphs>348</Paragraphs>
  <Slides>24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 One</dc:creator>
  <cp:lastModifiedBy>Toshiba One</cp:lastModifiedBy>
  <cp:revision>108</cp:revision>
  <cp:lastPrinted>2011-10-02T15:57:18Z</cp:lastPrinted>
  <dcterms:created xsi:type="dcterms:W3CDTF">2011-10-01T02:50:13Z</dcterms:created>
  <dcterms:modified xsi:type="dcterms:W3CDTF">2011-10-07T18:18:45Z</dcterms:modified>
</cp:coreProperties>
</file>