
<file path=[Content_Types].xml><?xml version="1.0" encoding="utf-8"?>
<Types xmlns="http://schemas.openxmlformats.org/package/2006/content-types">
  <Default Extension="png" ContentType="image/png"/>
  <Default Extension="mpg" ContentType="video/mpg"/>
  <Default Extension="mpeg" ContentType="video/mp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65" r:id="rId3"/>
    <p:sldId id="266" r:id="rId4"/>
    <p:sldId id="267" r:id="rId5"/>
    <p:sldId id="268" r:id="rId6"/>
    <p:sldId id="261" r:id="rId7"/>
    <p:sldId id="262" r:id="rId8"/>
    <p:sldId id="263" r:id="rId9"/>
    <p:sldId id="264" r:id="rId10"/>
    <p:sldId id="272" r:id="rId11"/>
    <p:sldId id="270" r:id="rId12"/>
    <p:sldId id="269" r:id="rId13"/>
    <p:sldId id="271" r:id="rId14"/>
    <p:sldId id="273" r:id="rId15"/>
    <p:sldId id="275" r:id="rId16"/>
    <p:sldId id="276" r:id="rId17"/>
    <p:sldId id="277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81" autoAdjust="0"/>
    <p:restoredTop sz="94660"/>
  </p:normalViewPr>
  <p:slideViewPr>
    <p:cSldViewPr>
      <p:cViewPr varScale="1">
        <p:scale>
          <a:sx n="69" d="100"/>
          <a:sy n="69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E5F51-2B98-4BD6-82AC-65329052775F}" type="datetimeFigureOut">
              <a:rPr lang="en-US" smtClean="0"/>
              <a:pPr/>
              <a:t>10/7/2011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CF5C-D69D-432E-976A-71D7D6D9F0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eg"/><Relationship Id="rId1" Type="http://schemas.microsoft.com/office/2007/relationships/media" Target="../media/media2.m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eg"/><Relationship Id="rId1" Type="http://schemas.microsoft.com/office/2007/relationships/media" Target="../media/media3.mpe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es-EC" sz="4000" dirty="0" err="1" smtClean="0">
                <a:solidFill>
                  <a:schemeClr val="bg1"/>
                </a:solidFill>
              </a:rPr>
              <a:t>Ideófonos</a:t>
            </a:r>
            <a:r>
              <a:rPr lang="es-EC" sz="4000" dirty="0" smtClean="0">
                <a:solidFill>
                  <a:schemeClr val="bg1"/>
                </a:solidFill>
              </a:rPr>
              <a:t> en </a:t>
            </a:r>
            <a:r>
              <a:rPr lang="es-EC" sz="4000" dirty="0" err="1" smtClean="0">
                <a:solidFill>
                  <a:schemeClr val="bg1"/>
                </a:solidFill>
              </a:rPr>
              <a:t>Cha’fiki</a:t>
            </a:r>
            <a:r>
              <a:rPr lang="es-EC" dirty="0" smtClean="0">
                <a:solidFill>
                  <a:schemeClr val="bg1"/>
                </a:solidFill>
              </a:rPr>
              <a:t/>
            </a:r>
            <a:br>
              <a:rPr lang="es-EC" dirty="0" smtClean="0">
                <a:solidFill>
                  <a:schemeClr val="bg1"/>
                </a:solidFill>
              </a:rPr>
            </a:br>
            <a:r>
              <a:rPr lang="es-EC" sz="3100" dirty="0" smtClean="0">
                <a:solidFill>
                  <a:schemeClr val="bg1"/>
                </a:solidFill>
              </a:rPr>
              <a:t>Johnny </a:t>
            </a:r>
            <a:r>
              <a:rPr lang="es-EC" sz="3100" dirty="0" err="1" smtClean="0">
                <a:solidFill>
                  <a:schemeClr val="bg1"/>
                </a:solidFill>
              </a:rPr>
              <a:t>Pianchiche</a:t>
            </a:r>
            <a:r>
              <a:rPr lang="es-EC" sz="3100" dirty="0" smtClean="0">
                <a:solidFill>
                  <a:schemeClr val="bg1"/>
                </a:solidFill>
              </a:rPr>
              <a:t/>
            </a:r>
            <a:br>
              <a:rPr lang="es-EC" sz="3100" dirty="0" smtClean="0">
                <a:solidFill>
                  <a:schemeClr val="bg1"/>
                </a:solidFill>
              </a:rPr>
            </a:br>
            <a:r>
              <a:rPr lang="es-EC" sz="3100" dirty="0" smtClean="0">
                <a:solidFill>
                  <a:schemeClr val="bg1"/>
                </a:solidFill>
              </a:rPr>
              <a:t>Universidad de San Francisco</a:t>
            </a:r>
            <a:r>
              <a:rPr lang="en-US" sz="3100" dirty="0" smtClean="0">
                <a:solidFill>
                  <a:schemeClr val="bg1"/>
                </a:solidFill>
              </a:rPr>
              <a:t>/FLACSO</a:t>
            </a:r>
            <a:r>
              <a:rPr lang="es-EC" sz="3100" dirty="0" smtClean="0">
                <a:solidFill>
                  <a:schemeClr val="bg1"/>
                </a:solidFill>
              </a:rPr>
              <a:t/>
            </a:r>
            <a:br>
              <a:rPr lang="es-EC" sz="3100" dirty="0" smtClean="0">
                <a:solidFill>
                  <a:schemeClr val="bg1"/>
                </a:solidFill>
              </a:rPr>
            </a:br>
            <a:r>
              <a:rPr lang="es-EC" sz="3100" dirty="0" smtClean="0">
                <a:solidFill>
                  <a:schemeClr val="bg1"/>
                </a:solidFill>
              </a:rPr>
              <a:t/>
            </a:r>
            <a:br>
              <a:rPr lang="es-EC" sz="3100" dirty="0" smtClean="0">
                <a:solidFill>
                  <a:schemeClr val="bg1"/>
                </a:solidFill>
              </a:rPr>
            </a:br>
            <a:endParaRPr lang="es-EC" sz="31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68674"/>
            <a:ext cx="5625595" cy="42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3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shi1cd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/>
          </a:blip>
          <a:stretch>
            <a:fillRect/>
          </a:stretch>
        </p:blipFill>
        <p:spPr>
          <a:xfrm rot="10800000" flipH="1" flipV="1">
            <a:off x="2483768" y="62626"/>
            <a:ext cx="4757481" cy="35681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3789040"/>
            <a:ext cx="91440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J</a:t>
            </a:r>
            <a:r>
              <a:rPr lang="en-US" sz="2000" dirty="0" err="1" smtClean="0">
                <a:solidFill>
                  <a:schemeClr val="bg1"/>
                </a:solidFill>
              </a:rPr>
              <a:t>untsa</a:t>
            </a:r>
            <a:r>
              <a:rPr lang="en-US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err="1">
                <a:solidFill>
                  <a:schemeClr val="bg1"/>
                </a:solidFill>
              </a:rPr>
              <a:t>shimbu</a:t>
            </a:r>
            <a:r>
              <a:rPr lang="en-US" sz="2000" dirty="0">
                <a:solidFill>
                  <a:schemeClr val="bg1"/>
                </a:solidFill>
              </a:rPr>
              <a:t>' </a:t>
            </a:r>
            <a:r>
              <a:rPr lang="en-US" sz="2000" dirty="0" err="1">
                <a:solidFill>
                  <a:schemeClr val="bg1"/>
                </a:solidFill>
              </a:rPr>
              <a:t>lu</a:t>
            </a:r>
            <a:r>
              <a:rPr lang="en-US" sz="2000" dirty="0">
                <a:solidFill>
                  <a:srgbClr val="FF0000"/>
                </a:solidFill>
              </a:rPr>
              <a:t>' </a:t>
            </a:r>
            <a:r>
              <a:rPr lang="en-US" sz="2000" dirty="0" err="1">
                <a:solidFill>
                  <a:srgbClr val="FFC000"/>
                </a:solidFill>
              </a:rPr>
              <a:t>jijii</a:t>
            </a:r>
            <a:r>
              <a:rPr lang="en-US" sz="2000" dirty="0" err="1">
                <a:solidFill>
                  <a:schemeClr val="bg1"/>
                </a:solidFill>
              </a:rPr>
              <a:t>nu</a:t>
            </a:r>
            <a:r>
              <a:rPr lang="en-US" sz="2000" dirty="0">
                <a:solidFill>
                  <a:schemeClr val="bg1"/>
                </a:solidFill>
              </a:rPr>
              <a:t> e </a:t>
            </a:r>
            <a:r>
              <a:rPr lang="en-US" sz="2000" dirty="0" err="1">
                <a:solidFill>
                  <a:schemeClr val="bg1"/>
                </a:solidFill>
              </a:rPr>
              <a:t>puertanu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washiwashi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dimi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juukapanu</a:t>
            </a:r>
            <a:r>
              <a:rPr lang="en-US" sz="2000" dirty="0">
                <a:solidFill>
                  <a:schemeClr val="bg1"/>
                </a:solidFill>
              </a:rPr>
              <a:t>   </a:t>
            </a:r>
            <a:r>
              <a:rPr lang="en-US" sz="2000" dirty="0" err="1">
                <a:solidFill>
                  <a:srgbClr val="FF0000"/>
                </a:solidFill>
              </a:rPr>
              <a:t>washiwashi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dimi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dirty="0"/>
              <a:t> </a:t>
            </a:r>
            <a:r>
              <a:rPr lang="en-US" sz="2000" i="1" dirty="0" err="1">
                <a:solidFill>
                  <a:schemeClr val="bg1"/>
                </a:solidFill>
              </a:rPr>
              <a:t>juntsa</a:t>
            </a:r>
            <a:r>
              <a:rPr lang="en-US" sz="2000" i="1" dirty="0">
                <a:solidFill>
                  <a:schemeClr val="bg1"/>
                </a:solidFill>
              </a:rPr>
              <a:t>  </a:t>
            </a:r>
            <a:r>
              <a:rPr lang="en-US" sz="2000" i="1" dirty="0" err="1">
                <a:solidFill>
                  <a:schemeClr val="bg1"/>
                </a:solidFill>
              </a:rPr>
              <a:t>shimbu</a:t>
            </a:r>
            <a:r>
              <a:rPr lang="en-US" sz="2000" i="1" dirty="0">
                <a:solidFill>
                  <a:schemeClr val="bg1"/>
                </a:solidFill>
              </a:rPr>
              <a:t>   </a:t>
            </a:r>
            <a:r>
              <a:rPr lang="en-US" sz="2000" i="1" dirty="0" err="1">
                <a:solidFill>
                  <a:schemeClr val="bg1"/>
                </a:solidFill>
              </a:rPr>
              <a:t>lu</a:t>
            </a:r>
            <a:r>
              <a:rPr lang="en-US" sz="2000" i="1" dirty="0">
                <a:solidFill>
                  <a:schemeClr val="bg1"/>
                </a:solidFill>
              </a:rPr>
              <a:t>’                                    </a:t>
            </a:r>
            <a:r>
              <a:rPr lang="en-US" sz="2000" i="1" dirty="0" err="1" smtClean="0">
                <a:solidFill>
                  <a:srgbClr val="FFC000"/>
                </a:solidFill>
              </a:rPr>
              <a:t>jijii</a:t>
            </a:r>
            <a:r>
              <a:rPr lang="en-US" sz="2000" i="1" dirty="0" err="1" smtClean="0">
                <a:solidFill>
                  <a:schemeClr val="bg1"/>
                </a:solidFill>
              </a:rPr>
              <a:t>nu</a:t>
            </a:r>
            <a:r>
              <a:rPr lang="en-US" sz="2000" i="1" dirty="0" smtClean="0">
                <a:solidFill>
                  <a:schemeClr val="bg1"/>
                </a:solidFill>
              </a:rPr>
              <a:t>             e        </a:t>
            </a:r>
            <a:r>
              <a:rPr lang="en-US" sz="2000" i="1" dirty="0" err="1">
                <a:solidFill>
                  <a:schemeClr val="bg1"/>
                </a:solidFill>
              </a:rPr>
              <a:t>puerta</a:t>
            </a:r>
            <a:r>
              <a:rPr lang="en-US" sz="2000" i="1" dirty="0">
                <a:solidFill>
                  <a:schemeClr val="bg1"/>
                </a:solidFill>
              </a:rPr>
              <a:t> =nu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DEM:3 </a:t>
            </a:r>
            <a:r>
              <a:rPr lang="en-US" sz="2000" dirty="0" err="1">
                <a:solidFill>
                  <a:schemeClr val="bg1"/>
                </a:solidFill>
              </a:rPr>
              <a:t>mujer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ir</a:t>
            </a: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000" dirty="0" err="1">
                <a:solidFill>
                  <a:schemeClr val="bg1"/>
                </a:solidFill>
              </a:rPr>
              <a:t>subiendo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saliendo</a:t>
            </a:r>
            <a:r>
              <a:rPr lang="en-US" sz="2000" dirty="0">
                <a:solidFill>
                  <a:schemeClr val="bg1"/>
                </a:solidFill>
              </a:rPr>
              <a:t>-CA </a:t>
            </a:r>
            <a:r>
              <a:rPr lang="en-US" sz="2000" dirty="0" err="1">
                <a:solidFill>
                  <a:schemeClr val="bg1"/>
                </a:solidFill>
              </a:rPr>
              <a:t>ir</a:t>
            </a:r>
            <a:r>
              <a:rPr lang="en-US" sz="2000" dirty="0">
                <a:solidFill>
                  <a:schemeClr val="bg1"/>
                </a:solidFill>
              </a:rPr>
              <a:t> -DUP -INF INTJ   </a:t>
            </a:r>
            <a:r>
              <a:rPr lang="en-US" sz="2000" dirty="0" err="1">
                <a:solidFill>
                  <a:schemeClr val="bg1"/>
                </a:solidFill>
              </a:rPr>
              <a:t>puerta</a:t>
            </a:r>
            <a:r>
              <a:rPr lang="en-US" sz="2000" dirty="0">
                <a:solidFill>
                  <a:schemeClr val="bg1"/>
                </a:solidFill>
              </a:rPr>
              <a:t> =LOC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i="1" dirty="0" err="1">
                <a:solidFill>
                  <a:srgbClr val="FF0000"/>
                </a:solidFill>
              </a:rPr>
              <a:t>washi</a:t>
            </a:r>
            <a:r>
              <a:rPr lang="en-US" sz="2000" i="1" dirty="0">
                <a:solidFill>
                  <a:srgbClr val="FF0000"/>
                </a:solidFill>
              </a:rPr>
              <a:t>   - </a:t>
            </a:r>
            <a:r>
              <a:rPr lang="en-US" sz="2000" i="1" dirty="0" err="1">
                <a:solidFill>
                  <a:srgbClr val="FF0000"/>
                </a:solidFill>
              </a:rPr>
              <a:t>washi</a:t>
            </a:r>
            <a:r>
              <a:rPr lang="en-US" sz="2000" i="1" dirty="0">
                <a:solidFill>
                  <a:schemeClr val="bg1"/>
                </a:solidFill>
              </a:rPr>
              <a:t>       </a:t>
            </a:r>
            <a:r>
              <a:rPr lang="en-US" sz="2000" i="1" dirty="0" err="1">
                <a:solidFill>
                  <a:schemeClr val="bg1"/>
                </a:solidFill>
              </a:rPr>
              <a:t>ti</a:t>
            </a:r>
            <a:r>
              <a:rPr lang="en-US" sz="2000" i="1" dirty="0">
                <a:solidFill>
                  <a:schemeClr val="bg1"/>
                </a:solidFill>
              </a:rPr>
              <a:t> -mi          </a:t>
            </a:r>
            <a:r>
              <a:rPr lang="en-US" sz="2000" i="1" dirty="0" err="1">
                <a:solidFill>
                  <a:schemeClr val="bg1"/>
                </a:solidFill>
              </a:rPr>
              <a:t>juukapa</a:t>
            </a:r>
            <a:r>
              <a:rPr lang="en-US" sz="2000" i="1" dirty="0">
                <a:solidFill>
                  <a:schemeClr val="bg1"/>
                </a:solidFill>
              </a:rPr>
              <a:t> =nu  </a:t>
            </a:r>
            <a:r>
              <a:rPr lang="en-US" sz="2000" i="1" dirty="0" err="1">
                <a:solidFill>
                  <a:srgbClr val="FF0000"/>
                </a:solidFill>
              </a:rPr>
              <a:t>washi</a:t>
            </a:r>
            <a:r>
              <a:rPr lang="en-US" sz="2000" i="1" dirty="0">
                <a:solidFill>
                  <a:srgbClr val="FF0000"/>
                </a:solidFill>
              </a:rPr>
              <a:t> -    </a:t>
            </a:r>
            <a:r>
              <a:rPr lang="en-US" sz="2000" i="1" dirty="0" err="1">
                <a:solidFill>
                  <a:srgbClr val="FF0000"/>
                </a:solidFill>
              </a:rPr>
              <a:t>washi</a:t>
            </a:r>
            <a:r>
              <a:rPr lang="en-US" sz="2000" i="1" dirty="0">
                <a:solidFill>
                  <a:srgbClr val="FF0000"/>
                </a:solidFill>
              </a:rPr>
              <a:t>      </a:t>
            </a:r>
            <a:r>
              <a:rPr lang="en-US" sz="2000" i="1" dirty="0" err="1">
                <a:solidFill>
                  <a:schemeClr val="bg1"/>
                </a:solidFill>
              </a:rPr>
              <a:t>ti</a:t>
            </a:r>
            <a:r>
              <a:rPr lang="en-US" sz="2000" i="1" dirty="0">
                <a:solidFill>
                  <a:schemeClr val="bg1"/>
                </a:solidFill>
              </a:rPr>
              <a:t> -mi</a:t>
            </a:r>
            <a:endParaRPr lang="es-EC" sz="2000" i="1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esperar</a:t>
            </a:r>
            <a:r>
              <a:rPr lang="en-US" sz="2000" dirty="0">
                <a:solidFill>
                  <a:schemeClr val="bg1"/>
                </a:solidFill>
              </a:rPr>
              <a:t> - </a:t>
            </a:r>
            <a:r>
              <a:rPr lang="en-US" sz="2000" dirty="0" err="1">
                <a:solidFill>
                  <a:schemeClr val="bg1"/>
                </a:solidFill>
              </a:rPr>
              <a:t>esperar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decir</a:t>
            </a:r>
            <a:r>
              <a:rPr lang="en-US" sz="2000" dirty="0">
                <a:solidFill>
                  <a:schemeClr val="bg1"/>
                </a:solidFill>
              </a:rPr>
              <a:t> -SITU </a:t>
            </a:r>
            <a:r>
              <a:rPr lang="en-US" sz="2000" dirty="0" err="1">
                <a:solidFill>
                  <a:schemeClr val="bg1"/>
                </a:solidFill>
              </a:rPr>
              <a:t>puerta</a:t>
            </a:r>
            <a:r>
              <a:rPr lang="en-US" sz="2000" dirty="0">
                <a:solidFill>
                  <a:schemeClr val="bg1"/>
                </a:solidFill>
              </a:rPr>
              <a:t>  =LOC </a:t>
            </a:r>
            <a:r>
              <a:rPr lang="en-US" sz="2000" dirty="0" err="1">
                <a:solidFill>
                  <a:schemeClr val="bg1"/>
                </a:solidFill>
              </a:rPr>
              <a:t>esperar</a:t>
            </a:r>
            <a:r>
              <a:rPr lang="en-US" sz="2000" dirty="0">
                <a:solidFill>
                  <a:schemeClr val="bg1"/>
                </a:solidFill>
              </a:rPr>
              <a:t> - </a:t>
            </a:r>
            <a:r>
              <a:rPr lang="en-US" sz="2000" dirty="0" err="1">
                <a:solidFill>
                  <a:schemeClr val="bg1"/>
                </a:solidFill>
              </a:rPr>
              <a:t>esperar</a:t>
            </a:r>
            <a:r>
              <a:rPr lang="en-US" sz="2000" dirty="0">
                <a:solidFill>
                  <a:schemeClr val="bg1"/>
                </a:solidFill>
              </a:rPr>
              <a:t>  </a:t>
            </a:r>
            <a:r>
              <a:rPr lang="en-US" sz="2000" dirty="0" err="1">
                <a:solidFill>
                  <a:schemeClr val="bg1"/>
                </a:solidFill>
              </a:rPr>
              <a:t>decir</a:t>
            </a:r>
            <a:r>
              <a:rPr lang="en-US" sz="2000" dirty="0">
                <a:solidFill>
                  <a:schemeClr val="bg1"/>
                </a:solidFill>
              </a:rPr>
              <a:t> -SITU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‘</a:t>
            </a:r>
            <a:r>
              <a:rPr lang="es-EC" sz="2000" dirty="0" smtClean="0">
                <a:solidFill>
                  <a:schemeClr val="bg1"/>
                </a:solidFill>
              </a:rPr>
              <a:t>Él </a:t>
            </a:r>
            <a:r>
              <a:rPr lang="en-US" sz="2000" dirty="0" err="1" smtClean="0">
                <a:solidFill>
                  <a:schemeClr val="bg1"/>
                </a:solidFill>
              </a:rPr>
              <a:t>esperaba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en la </a:t>
            </a:r>
            <a:r>
              <a:rPr lang="en-US" sz="2000" dirty="0" err="1" smtClean="0">
                <a:solidFill>
                  <a:schemeClr val="bg1"/>
                </a:solidFill>
              </a:rPr>
              <a:t>puerta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donde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salía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esa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mujer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Esperaba</a:t>
            </a:r>
            <a:r>
              <a:rPr lang="en-US" sz="2000" dirty="0">
                <a:solidFill>
                  <a:schemeClr val="bg1"/>
                </a:solidFill>
              </a:rPr>
              <a:t> a la </a:t>
            </a:r>
            <a:r>
              <a:rPr lang="en-US" sz="2000" dirty="0" err="1">
                <a:solidFill>
                  <a:schemeClr val="bg1"/>
                </a:solidFill>
              </a:rPr>
              <a:t>entrada</a:t>
            </a:r>
            <a:r>
              <a:rPr lang="en-US" sz="2000" dirty="0">
                <a:solidFill>
                  <a:schemeClr val="bg1"/>
                </a:solidFill>
              </a:rPr>
              <a:t> de la </a:t>
            </a:r>
            <a:r>
              <a:rPr lang="en-US" sz="2000" dirty="0" err="1">
                <a:solidFill>
                  <a:schemeClr val="bg1"/>
                </a:solidFill>
              </a:rPr>
              <a:t>puerta</a:t>
            </a:r>
            <a:r>
              <a:rPr lang="en-US" sz="2000" dirty="0">
                <a:solidFill>
                  <a:schemeClr val="bg1"/>
                </a:solidFill>
              </a:rPr>
              <a:t>.’ [0677.02]</a:t>
            </a:r>
            <a:endParaRPr lang="es-EC" sz="2000" dirty="0">
              <a:solidFill>
                <a:schemeClr val="bg1"/>
              </a:solidFill>
            </a:endParaRPr>
          </a:p>
          <a:p>
            <a:endParaRPr lang="es-EC" sz="2000" dirty="0"/>
          </a:p>
          <a:p>
            <a:r>
              <a:rPr lang="en-US" dirty="0"/>
              <a:t> </a:t>
            </a:r>
            <a:endParaRPr lang="es-EC" dirty="0"/>
          </a:p>
          <a:p>
            <a:r>
              <a:rPr lang="en-US" dirty="0"/>
              <a:t> </a:t>
            </a:r>
            <a:endParaRPr lang="es-EC" dirty="0"/>
          </a:p>
          <a:p>
            <a:r>
              <a:rPr lang="en-US" dirty="0"/>
              <a:t>j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215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76672"/>
            <a:ext cx="7992888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dirty="0" smtClean="0">
                <a:solidFill>
                  <a:schemeClr val="bg1"/>
                </a:solidFill>
              </a:rPr>
              <a:t>El estructura de </a:t>
            </a:r>
            <a:r>
              <a:rPr lang="es-EC" sz="2800" dirty="0" err="1" smtClean="0">
                <a:solidFill>
                  <a:schemeClr val="bg1"/>
                </a:solidFill>
              </a:rPr>
              <a:t>Cha’fiki</a:t>
            </a:r>
            <a:endParaRPr lang="es-EC" sz="2800" dirty="0" smtClean="0">
              <a:solidFill>
                <a:schemeClr val="bg1"/>
              </a:solidFill>
            </a:endParaRPr>
          </a:p>
          <a:p>
            <a:pPr algn="ctr"/>
            <a:endParaRPr lang="es-EC" sz="2800" dirty="0">
              <a:solidFill>
                <a:schemeClr val="bg1"/>
              </a:solidFill>
            </a:endParaRPr>
          </a:p>
          <a:p>
            <a:r>
              <a:rPr lang="es-EC" sz="2800" dirty="0" smtClean="0">
                <a:solidFill>
                  <a:schemeClr val="bg1"/>
                </a:solidFill>
              </a:rPr>
              <a:t>Como </a:t>
            </a:r>
            <a:r>
              <a:rPr lang="es-EC" sz="2800" dirty="0" err="1" smtClean="0">
                <a:solidFill>
                  <a:schemeClr val="bg1"/>
                </a:solidFill>
              </a:rPr>
              <a:t>Tsafiki</a:t>
            </a:r>
            <a:r>
              <a:rPr lang="es-EC" sz="2800" dirty="0">
                <a:solidFill>
                  <a:schemeClr val="bg1"/>
                </a:solidFill>
              </a:rPr>
              <a:t> ,</a:t>
            </a:r>
            <a:r>
              <a:rPr lang="es-EC" sz="2800" dirty="0" smtClean="0">
                <a:solidFill>
                  <a:schemeClr val="bg1"/>
                </a:solidFill>
              </a:rPr>
              <a:t> </a:t>
            </a:r>
            <a:r>
              <a:rPr lang="es-EC" sz="2800" dirty="0" err="1" smtClean="0">
                <a:solidFill>
                  <a:schemeClr val="bg1"/>
                </a:solidFill>
              </a:rPr>
              <a:t>Cha’fiki</a:t>
            </a:r>
            <a:r>
              <a:rPr lang="es-EC" sz="2800" dirty="0" smtClean="0">
                <a:solidFill>
                  <a:schemeClr val="bg1"/>
                </a:solidFill>
              </a:rPr>
              <a:t> sólo tiene un número limitado de verbos. Lo más de los predicativos son complejos, hecho de un </a:t>
            </a:r>
            <a:r>
              <a:rPr lang="es-EC" sz="2800" dirty="0" err="1" smtClean="0">
                <a:solidFill>
                  <a:schemeClr val="bg1"/>
                </a:solidFill>
              </a:rPr>
              <a:t>coverbo</a:t>
            </a:r>
            <a:r>
              <a:rPr lang="es-EC" sz="2800" dirty="0" smtClean="0">
                <a:solidFill>
                  <a:schemeClr val="bg1"/>
                </a:solidFill>
              </a:rPr>
              <a:t> y un verbo. </a:t>
            </a:r>
          </a:p>
          <a:p>
            <a:endParaRPr lang="es-EC" sz="2800" dirty="0">
              <a:solidFill>
                <a:schemeClr val="bg1"/>
              </a:solidFill>
            </a:endParaRPr>
          </a:p>
          <a:p>
            <a:r>
              <a:rPr lang="es-EC" sz="2800" dirty="0" smtClean="0">
                <a:solidFill>
                  <a:schemeClr val="bg1"/>
                </a:solidFill>
              </a:rPr>
              <a:t>Cuando el </a:t>
            </a:r>
            <a:r>
              <a:rPr lang="es-EC" sz="2800" dirty="0" err="1" smtClean="0">
                <a:solidFill>
                  <a:schemeClr val="bg1"/>
                </a:solidFill>
              </a:rPr>
              <a:t>coverbo</a:t>
            </a:r>
            <a:r>
              <a:rPr lang="es-EC" sz="2800" dirty="0" smtClean="0">
                <a:solidFill>
                  <a:schemeClr val="bg1"/>
                </a:solidFill>
              </a:rPr>
              <a:t> anda como </a:t>
            </a:r>
            <a:r>
              <a:rPr lang="es-EC" sz="2800" dirty="0" err="1" smtClean="0">
                <a:solidFill>
                  <a:schemeClr val="bg1"/>
                </a:solidFill>
              </a:rPr>
              <a:t>ideófono</a:t>
            </a:r>
            <a:r>
              <a:rPr lang="es-EC" sz="2800" dirty="0" smtClean="0">
                <a:solidFill>
                  <a:schemeClr val="bg1"/>
                </a:solidFill>
              </a:rPr>
              <a:t>,  la forma es completa y muchas veces reduplicada. Cuando es parte de un predicativo complejo la sílaba final puede ser omitida. Si la consonante de sílaba final es sonora y una </a:t>
            </a:r>
            <a:r>
              <a:rPr lang="es-EC" sz="2800" dirty="0" err="1" smtClean="0">
                <a:solidFill>
                  <a:schemeClr val="bg1"/>
                </a:solidFill>
              </a:rPr>
              <a:t>aproximante</a:t>
            </a:r>
            <a:r>
              <a:rPr lang="es-EC" sz="2800" dirty="0" smtClean="0">
                <a:solidFill>
                  <a:schemeClr val="bg1"/>
                </a:solidFill>
              </a:rPr>
              <a:t> o nasal, la vocal de la sílaba primera es alargada. Si la consonante de la sílaba final es un </a:t>
            </a:r>
            <a:r>
              <a:rPr lang="es-EC" sz="2800" dirty="0" err="1" smtClean="0">
                <a:solidFill>
                  <a:schemeClr val="bg1"/>
                </a:solidFill>
              </a:rPr>
              <a:t>obstruyente</a:t>
            </a:r>
            <a:r>
              <a:rPr lang="es-EC" sz="2800" dirty="0" smtClean="0">
                <a:solidFill>
                  <a:schemeClr val="bg1"/>
                </a:solidFill>
              </a:rPr>
              <a:t> la sílaba primera termina con un </a:t>
            </a:r>
            <a:r>
              <a:rPr lang="es-EC" sz="2800" dirty="0" err="1" smtClean="0">
                <a:solidFill>
                  <a:schemeClr val="bg1"/>
                </a:solidFill>
              </a:rPr>
              <a:t>glotal</a:t>
            </a:r>
            <a:r>
              <a:rPr lang="es-EC" sz="2800" dirty="0" smtClean="0">
                <a:solidFill>
                  <a:schemeClr val="bg1"/>
                </a:solidFill>
              </a:rPr>
              <a:t>.   </a:t>
            </a:r>
          </a:p>
          <a:p>
            <a:endParaRPr lang="es-EC" sz="2800" dirty="0">
              <a:solidFill>
                <a:schemeClr val="bg1"/>
              </a:solidFill>
            </a:endParaRPr>
          </a:p>
          <a:p>
            <a:endParaRPr lang="es-EC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0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45" y="116632"/>
            <a:ext cx="88924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s-EC" dirty="0">
              <a:solidFill>
                <a:schemeClr val="bg1"/>
              </a:solidFill>
            </a:endParaRPr>
          </a:p>
          <a:p>
            <a:r>
              <a:rPr lang="es-EC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es-EC" i="1" dirty="0">
                <a:solidFill>
                  <a:schemeClr val="bg1"/>
                </a:solidFill>
              </a:rPr>
              <a:t> </a:t>
            </a:r>
            <a:r>
              <a:rPr lang="es-EC" sz="2000" i="1" dirty="0" smtClean="0">
                <a:solidFill>
                  <a:schemeClr val="bg1"/>
                </a:solidFill>
              </a:rPr>
              <a:t>1.	</a:t>
            </a:r>
            <a:r>
              <a:rPr lang="es-EC" sz="2000" b="1" i="1" dirty="0" err="1" smtClean="0">
                <a:solidFill>
                  <a:schemeClr val="bg1"/>
                </a:solidFill>
              </a:rPr>
              <a:t>wili</a:t>
            </a:r>
            <a:r>
              <a:rPr lang="es-EC" sz="2000" b="1" i="1" dirty="0" smtClean="0">
                <a:solidFill>
                  <a:schemeClr val="bg1"/>
                </a:solidFill>
              </a:rPr>
              <a:t>                 </a:t>
            </a:r>
            <a:r>
              <a:rPr lang="es-EC" sz="2000" b="1" i="1" dirty="0" err="1">
                <a:solidFill>
                  <a:schemeClr val="bg1"/>
                </a:solidFill>
              </a:rPr>
              <a:t>wili</a:t>
            </a:r>
            <a:r>
              <a:rPr lang="es-EC" sz="2000" b="1" i="1" dirty="0">
                <a:solidFill>
                  <a:schemeClr val="bg1"/>
                </a:solidFill>
              </a:rPr>
              <a:t>                    </a:t>
            </a:r>
            <a:r>
              <a:rPr lang="en-US" sz="2000" i="1" dirty="0">
                <a:solidFill>
                  <a:schemeClr val="bg1"/>
                </a:solidFill>
              </a:rPr>
              <a:t>m</a:t>
            </a:r>
            <a:r>
              <a:rPr lang="es-EC" sz="2000" i="1" dirty="0" err="1">
                <a:solidFill>
                  <a:schemeClr val="bg1"/>
                </a:solidFill>
              </a:rPr>
              <a:t>ashtechi</a:t>
            </a:r>
            <a:r>
              <a:rPr lang="es-EC" sz="2000" b="1" i="1" dirty="0">
                <a:solidFill>
                  <a:schemeClr val="bg1"/>
                </a:solidFill>
              </a:rPr>
              <a:t>             </a:t>
            </a:r>
            <a:r>
              <a:rPr lang="es-EC" sz="2000" i="1" dirty="0" err="1">
                <a:solidFill>
                  <a:schemeClr val="bg1"/>
                </a:solidFill>
              </a:rPr>
              <a:t>kintsu</a:t>
            </a:r>
            <a:r>
              <a:rPr lang="es-EC" sz="2000" i="1" dirty="0">
                <a:solidFill>
                  <a:schemeClr val="bg1"/>
                </a:solidFill>
              </a:rPr>
              <a:t> 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s-EC" sz="2000" i="1" dirty="0">
                <a:solidFill>
                  <a:schemeClr val="bg1"/>
                </a:solidFill>
              </a:rPr>
              <a:t> </a:t>
            </a:r>
            <a:r>
              <a:rPr lang="es-EC" sz="2000" i="1" dirty="0" smtClean="0">
                <a:solidFill>
                  <a:schemeClr val="bg1"/>
                </a:solidFill>
              </a:rPr>
              <a:t>	</a:t>
            </a:r>
            <a:r>
              <a:rPr lang="en-US" sz="2000" b="1" i="1" dirty="0" err="1" smtClean="0">
                <a:solidFill>
                  <a:schemeClr val="bg1"/>
                </a:solidFill>
              </a:rPr>
              <a:t>wili</a:t>
            </a:r>
            <a:r>
              <a:rPr lang="en-US" sz="2000" b="1" i="1" dirty="0" smtClean="0">
                <a:solidFill>
                  <a:schemeClr val="bg1"/>
                </a:solidFill>
              </a:rPr>
              <a:t>                 </a:t>
            </a:r>
            <a:r>
              <a:rPr lang="en-US" sz="2000" b="1" i="1" dirty="0" err="1">
                <a:solidFill>
                  <a:schemeClr val="bg1"/>
                </a:solidFill>
              </a:rPr>
              <a:t>wili</a:t>
            </a:r>
            <a:r>
              <a:rPr lang="en-US" sz="2000" b="1" i="1" dirty="0">
                <a:solidFill>
                  <a:schemeClr val="bg1"/>
                </a:solidFill>
              </a:rPr>
              <a:t>                    </a:t>
            </a:r>
            <a:r>
              <a:rPr lang="en-US" sz="2000" i="1" dirty="0">
                <a:solidFill>
                  <a:schemeClr val="bg1"/>
                </a:solidFill>
              </a:rPr>
              <a:t>m</a:t>
            </a:r>
            <a:r>
              <a:rPr lang="es-EC" sz="2000" i="1" dirty="0" err="1">
                <a:solidFill>
                  <a:schemeClr val="bg1"/>
                </a:solidFill>
              </a:rPr>
              <a:t>ashte</a:t>
            </a:r>
            <a:r>
              <a:rPr lang="es-EC" sz="2000" i="1" dirty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=chi</a:t>
            </a:r>
            <a:r>
              <a:rPr lang="en-US" sz="2000" b="1" i="1" dirty="0">
                <a:solidFill>
                  <a:schemeClr val="bg1"/>
                </a:solidFill>
              </a:rPr>
              <a:t>         </a:t>
            </a:r>
            <a:r>
              <a:rPr lang="en-US" sz="2000" i="1" dirty="0" err="1">
                <a:solidFill>
                  <a:schemeClr val="bg1"/>
                </a:solidFill>
              </a:rPr>
              <a:t>ki</a:t>
            </a:r>
            <a:r>
              <a:rPr lang="en-US" sz="2000" i="1" dirty="0">
                <a:solidFill>
                  <a:schemeClr val="bg1"/>
                </a:solidFill>
              </a:rPr>
              <a:t> –n –</a:t>
            </a:r>
            <a:r>
              <a:rPr lang="en-US" sz="2000" i="1" dirty="0" err="1">
                <a:solidFill>
                  <a:schemeClr val="bg1"/>
                </a:solidFill>
              </a:rPr>
              <a:t>tsu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	</a:t>
            </a:r>
            <a:r>
              <a:rPr lang="en-US" sz="2000" b="1" dirty="0" err="1" smtClean="0">
                <a:solidFill>
                  <a:schemeClr val="bg1"/>
                </a:solidFill>
              </a:rPr>
              <a:t>golpear:IDEO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</a:rPr>
              <a:t>golpear:IDEO</a:t>
            </a:r>
            <a:r>
              <a:rPr lang="en-US" sz="2000" b="1" dirty="0" smtClean="0">
                <a:solidFill>
                  <a:schemeClr val="bg1"/>
                </a:solidFill>
              </a:rPr>
              <a:t>  </a:t>
            </a:r>
            <a:r>
              <a:rPr lang="en-US" sz="2000" dirty="0">
                <a:solidFill>
                  <a:schemeClr val="bg1"/>
                </a:solidFill>
              </a:rPr>
              <a:t>machete =INSTR HACER –EST –ACOSTAR:AUX 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	</a:t>
            </a:r>
            <a:r>
              <a:rPr lang="en-US" sz="2000" i="1" dirty="0" err="1" smtClean="0">
                <a:solidFill>
                  <a:schemeClr val="bg1"/>
                </a:solidFill>
              </a:rPr>
              <a:t>dekatala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	de </a:t>
            </a:r>
            <a:r>
              <a:rPr lang="en-US" sz="2000" i="1" dirty="0">
                <a:solidFill>
                  <a:schemeClr val="bg1"/>
                </a:solidFill>
              </a:rPr>
              <a:t>– kata –la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	PL </a:t>
            </a:r>
            <a:r>
              <a:rPr lang="en-US" sz="2000" dirty="0">
                <a:solidFill>
                  <a:schemeClr val="bg1"/>
                </a:solidFill>
              </a:rPr>
              <a:t>–</a:t>
            </a:r>
            <a:r>
              <a:rPr lang="en-US" sz="2000" dirty="0" err="1">
                <a:solidFill>
                  <a:schemeClr val="bg1"/>
                </a:solidFill>
              </a:rPr>
              <a:t>encontrar</a:t>
            </a:r>
            <a:r>
              <a:rPr lang="en-US" sz="2000" dirty="0">
                <a:solidFill>
                  <a:schemeClr val="bg1"/>
                </a:solidFill>
              </a:rPr>
              <a:t> –COL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	‘</a:t>
            </a:r>
            <a:r>
              <a:rPr lang="en-US" sz="2000" dirty="0" err="1" smtClean="0">
                <a:solidFill>
                  <a:schemeClr val="bg1"/>
                </a:solidFill>
              </a:rPr>
              <a:t>Hanbían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encontrado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cuando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estaba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golpeando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con machete </a:t>
            </a:r>
            <a:r>
              <a:rPr lang="es-EC" sz="2000" i="1" dirty="0">
                <a:solidFill>
                  <a:schemeClr val="bg1"/>
                </a:solidFill>
              </a:rPr>
              <a:t>¡</a:t>
            </a:r>
            <a:r>
              <a:rPr lang="en-US" sz="2000" i="1" dirty="0" err="1">
                <a:solidFill>
                  <a:schemeClr val="bg1"/>
                </a:solidFill>
              </a:rPr>
              <a:t>wili</a:t>
            </a: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err="1">
                <a:solidFill>
                  <a:schemeClr val="bg1"/>
                </a:solidFill>
              </a:rPr>
              <a:t>wili</a:t>
            </a:r>
            <a:r>
              <a:rPr lang="en-US" sz="2000" i="1" dirty="0" smtClean="0">
                <a:solidFill>
                  <a:schemeClr val="bg1"/>
                </a:solidFill>
              </a:rPr>
              <a:t>!</a:t>
            </a:r>
            <a:r>
              <a:rPr lang="en-US" sz="2000" dirty="0" smtClean="0">
                <a:solidFill>
                  <a:schemeClr val="bg1"/>
                </a:solidFill>
              </a:rPr>
              <a:t>’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pPr lvl="0"/>
            <a:r>
              <a:rPr lang="es-EC" sz="2000" i="1" dirty="0" smtClean="0">
                <a:solidFill>
                  <a:schemeClr val="bg1"/>
                </a:solidFill>
              </a:rPr>
              <a:t>2.</a:t>
            </a:r>
            <a:r>
              <a:rPr lang="es-EC" sz="2000" i="1" dirty="0">
                <a:solidFill>
                  <a:schemeClr val="bg1"/>
                </a:solidFill>
              </a:rPr>
              <a:t>	</a:t>
            </a:r>
            <a:r>
              <a:rPr lang="es-EC" sz="2000" i="1" dirty="0" err="1">
                <a:solidFill>
                  <a:schemeClr val="bg1"/>
                </a:solidFill>
              </a:rPr>
              <a:t>chi</a:t>
            </a:r>
            <a:r>
              <a:rPr lang="es-EC" sz="2000" i="1" dirty="0">
                <a:solidFill>
                  <a:schemeClr val="bg1"/>
                </a:solidFill>
              </a:rPr>
              <a:t>      </a:t>
            </a:r>
            <a:r>
              <a:rPr lang="es-EC" sz="2000" b="1" i="1" dirty="0" err="1">
                <a:solidFill>
                  <a:schemeClr val="bg1"/>
                </a:solidFill>
              </a:rPr>
              <a:t>tuu</a:t>
            </a:r>
            <a:r>
              <a:rPr lang="es-EC" sz="2000" i="1" dirty="0" err="1">
                <a:solidFill>
                  <a:schemeClr val="bg1"/>
                </a:solidFill>
              </a:rPr>
              <a:t>nu</a:t>
            </a:r>
            <a:r>
              <a:rPr lang="es-EC" sz="2000" i="1" dirty="0">
                <a:solidFill>
                  <a:schemeClr val="bg1"/>
                </a:solidFill>
              </a:rPr>
              <a:t>             </a:t>
            </a:r>
            <a:r>
              <a:rPr lang="es-EC" sz="2000" i="1" dirty="0" err="1">
                <a:solidFill>
                  <a:schemeClr val="bg1"/>
                </a:solidFill>
              </a:rPr>
              <a:t>kitu</a:t>
            </a:r>
            <a:r>
              <a:rPr lang="es-EC" sz="2000" i="1" dirty="0">
                <a:solidFill>
                  <a:schemeClr val="bg1"/>
                </a:solidFill>
              </a:rPr>
              <a:t>            </a:t>
            </a:r>
            <a:r>
              <a:rPr lang="es-EC" sz="2000" b="1" i="1" dirty="0" err="1" smtClean="0">
                <a:solidFill>
                  <a:schemeClr val="bg1"/>
                </a:solidFill>
              </a:rPr>
              <a:t>wii</a:t>
            </a:r>
            <a:r>
              <a:rPr lang="es-EC" sz="2000" i="1" dirty="0" err="1" smtClean="0">
                <a:solidFill>
                  <a:schemeClr val="bg1"/>
                </a:solidFill>
              </a:rPr>
              <a:t>kintsu</a:t>
            </a:r>
            <a:r>
              <a:rPr lang="es-EC" sz="2000" i="1" dirty="0" smtClean="0">
                <a:solidFill>
                  <a:schemeClr val="bg1"/>
                </a:solidFill>
              </a:rPr>
              <a:t>                                                   </a:t>
            </a:r>
            <a:r>
              <a:rPr lang="es-EC" sz="2000" i="1" dirty="0" err="1" smtClean="0">
                <a:solidFill>
                  <a:schemeClr val="bg1"/>
                </a:solidFill>
              </a:rPr>
              <a:t>jila</a:t>
            </a:r>
            <a:r>
              <a:rPr lang="es-EC" sz="2000" i="1" dirty="0" smtClean="0">
                <a:solidFill>
                  <a:schemeClr val="bg1"/>
                </a:solidFill>
              </a:rPr>
              <a:t>    </a:t>
            </a:r>
            <a:endParaRPr lang="es-EC" sz="2000" dirty="0">
              <a:solidFill>
                <a:schemeClr val="bg1"/>
              </a:solidFill>
            </a:endParaRPr>
          </a:p>
          <a:p>
            <a:pPr lvl="2"/>
            <a:r>
              <a:rPr lang="es-EC" sz="2000" i="1" dirty="0" err="1">
                <a:solidFill>
                  <a:schemeClr val="bg1"/>
                </a:solidFill>
              </a:rPr>
              <a:t>chi</a:t>
            </a:r>
            <a:r>
              <a:rPr lang="es-EC" sz="2000" i="1" dirty="0">
                <a:solidFill>
                  <a:schemeClr val="bg1"/>
                </a:solidFill>
              </a:rPr>
              <a:t>      </a:t>
            </a:r>
            <a:r>
              <a:rPr lang="es-EC" sz="2000" b="1" i="1" dirty="0">
                <a:solidFill>
                  <a:schemeClr val="bg1"/>
                </a:solidFill>
              </a:rPr>
              <a:t>tula</a:t>
            </a:r>
            <a:r>
              <a:rPr lang="es-EC" sz="2000" i="1" dirty="0">
                <a:solidFill>
                  <a:schemeClr val="bg1"/>
                </a:solidFill>
              </a:rPr>
              <a:t> –</a:t>
            </a:r>
            <a:r>
              <a:rPr lang="es-EC" sz="2000" i="1" dirty="0" err="1">
                <a:solidFill>
                  <a:schemeClr val="bg1"/>
                </a:solidFill>
              </a:rPr>
              <a:t>nu</a:t>
            </a:r>
            <a:r>
              <a:rPr lang="es-EC" sz="2000" i="1" dirty="0">
                <a:solidFill>
                  <a:schemeClr val="bg1"/>
                </a:solidFill>
              </a:rPr>
              <a:t>         </a:t>
            </a:r>
            <a:r>
              <a:rPr lang="es-EC" sz="2000" i="1" dirty="0" err="1">
                <a:solidFill>
                  <a:schemeClr val="bg1"/>
                </a:solidFill>
              </a:rPr>
              <a:t>ki</a:t>
            </a:r>
            <a:r>
              <a:rPr lang="es-EC" sz="2000" i="1" dirty="0">
                <a:solidFill>
                  <a:schemeClr val="bg1"/>
                </a:solidFill>
              </a:rPr>
              <a:t> –tu        </a:t>
            </a:r>
            <a:r>
              <a:rPr lang="es-EC" sz="2000" i="1" dirty="0" smtClean="0">
                <a:solidFill>
                  <a:schemeClr val="bg1"/>
                </a:solidFill>
              </a:rPr>
              <a:t> </a:t>
            </a:r>
            <a:r>
              <a:rPr lang="es-EC" sz="2000" b="1" i="1" dirty="0" err="1">
                <a:solidFill>
                  <a:schemeClr val="bg1"/>
                </a:solidFill>
              </a:rPr>
              <a:t>wili</a:t>
            </a:r>
            <a:r>
              <a:rPr lang="es-EC" sz="2000" i="1" dirty="0">
                <a:solidFill>
                  <a:schemeClr val="bg1"/>
                </a:solidFill>
              </a:rPr>
              <a:t> </a:t>
            </a:r>
            <a:r>
              <a:rPr lang="es-EC" sz="2000" i="1" dirty="0" smtClean="0">
                <a:solidFill>
                  <a:schemeClr val="bg1"/>
                </a:solidFill>
              </a:rPr>
              <a:t>- </a:t>
            </a:r>
            <a:r>
              <a:rPr lang="es-EC" sz="2000" i="1" dirty="0" err="1">
                <a:solidFill>
                  <a:schemeClr val="bg1"/>
                </a:solidFill>
              </a:rPr>
              <a:t>ki</a:t>
            </a:r>
            <a:r>
              <a:rPr lang="es-EC" sz="2000" i="1" dirty="0">
                <a:solidFill>
                  <a:schemeClr val="bg1"/>
                </a:solidFill>
              </a:rPr>
              <a:t> </a:t>
            </a:r>
            <a:r>
              <a:rPr lang="es-EC" sz="2000" i="1" dirty="0" smtClean="0">
                <a:solidFill>
                  <a:schemeClr val="bg1"/>
                </a:solidFill>
              </a:rPr>
              <a:t>-n -</a:t>
            </a:r>
            <a:r>
              <a:rPr lang="es-EC" sz="2000" i="1" dirty="0" err="1" smtClean="0">
                <a:solidFill>
                  <a:schemeClr val="bg1"/>
                </a:solidFill>
              </a:rPr>
              <a:t>tsu</a:t>
            </a:r>
            <a:r>
              <a:rPr lang="es-EC" sz="2000" i="1" dirty="0" smtClean="0">
                <a:solidFill>
                  <a:schemeClr val="bg1"/>
                </a:solidFill>
              </a:rPr>
              <a:t>                                         </a:t>
            </a:r>
            <a:r>
              <a:rPr lang="es-EC" sz="2000" i="1" dirty="0">
                <a:solidFill>
                  <a:schemeClr val="bg1"/>
                </a:solidFill>
              </a:rPr>
              <a:t>ji –la 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s-EC" sz="2000" dirty="0">
                <a:solidFill>
                  <a:schemeClr val="bg1"/>
                </a:solidFill>
              </a:rPr>
              <a:t>	árbol  </a:t>
            </a:r>
            <a:r>
              <a:rPr lang="es-EC" sz="2000" b="1" dirty="0">
                <a:solidFill>
                  <a:schemeClr val="bg1"/>
                </a:solidFill>
              </a:rPr>
              <a:t>tumbar</a:t>
            </a:r>
            <a:r>
              <a:rPr lang="es-EC" sz="2000" dirty="0">
                <a:solidFill>
                  <a:schemeClr val="bg1"/>
                </a:solidFill>
              </a:rPr>
              <a:t> -</a:t>
            </a:r>
            <a:r>
              <a:rPr lang="es-EC" sz="2000" dirty="0" smtClean="0">
                <a:solidFill>
                  <a:schemeClr val="bg1"/>
                </a:solidFill>
              </a:rPr>
              <a:t>INF hacer -MR </a:t>
            </a:r>
            <a:r>
              <a:rPr lang="es-EC" sz="2000" b="1" dirty="0">
                <a:solidFill>
                  <a:schemeClr val="bg1"/>
                </a:solidFill>
              </a:rPr>
              <a:t>golpear</a:t>
            </a:r>
            <a:r>
              <a:rPr lang="es-EC" sz="2000" dirty="0">
                <a:solidFill>
                  <a:schemeClr val="bg1"/>
                </a:solidFill>
              </a:rPr>
              <a:t> </a:t>
            </a:r>
            <a:r>
              <a:rPr lang="es-EC" sz="2000" dirty="0" smtClean="0">
                <a:solidFill>
                  <a:schemeClr val="bg1"/>
                </a:solidFill>
              </a:rPr>
              <a:t>-HACER -EST -ACOSTAR:AUX </a:t>
            </a:r>
            <a:r>
              <a:rPr lang="es-EC" sz="2000" dirty="0">
                <a:solidFill>
                  <a:schemeClr val="bg1"/>
                </a:solidFill>
              </a:rPr>
              <a:t>ir </a:t>
            </a:r>
            <a:r>
              <a:rPr lang="es-EC" sz="2000" dirty="0" smtClean="0">
                <a:solidFill>
                  <a:schemeClr val="bg1"/>
                </a:solidFill>
              </a:rPr>
              <a:t>-COL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s-EC" sz="2000" dirty="0">
                <a:solidFill>
                  <a:schemeClr val="bg1"/>
                </a:solidFill>
              </a:rPr>
              <a:t> </a:t>
            </a:r>
          </a:p>
          <a:p>
            <a:r>
              <a:rPr lang="es-EC" sz="2000" dirty="0">
                <a:solidFill>
                  <a:schemeClr val="bg1"/>
                </a:solidFill>
              </a:rPr>
              <a:t>	chachilla</a:t>
            </a:r>
          </a:p>
          <a:p>
            <a:r>
              <a:rPr lang="es-EC" sz="2000" dirty="0">
                <a:solidFill>
                  <a:schemeClr val="bg1"/>
                </a:solidFill>
              </a:rPr>
              <a:t>	chachi </a:t>
            </a:r>
            <a:r>
              <a:rPr lang="es-EC" sz="2000" dirty="0" smtClean="0">
                <a:solidFill>
                  <a:schemeClr val="bg1"/>
                </a:solidFill>
              </a:rPr>
              <a:t>-la -la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s-EC" sz="2000" dirty="0">
                <a:solidFill>
                  <a:schemeClr val="bg1"/>
                </a:solidFill>
              </a:rPr>
              <a:t>	gente </a:t>
            </a:r>
            <a:r>
              <a:rPr lang="es-EC" sz="2000" dirty="0" smtClean="0">
                <a:solidFill>
                  <a:schemeClr val="bg1"/>
                </a:solidFill>
              </a:rPr>
              <a:t>-PL </a:t>
            </a:r>
            <a:r>
              <a:rPr lang="es-EC" sz="2000" dirty="0">
                <a:solidFill>
                  <a:schemeClr val="bg1"/>
                </a:solidFill>
              </a:rPr>
              <a:t>-COL</a:t>
            </a:r>
          </a:p>
          <a:p>
            <a:r>
              <a:rPr lang="es-EC" sz="2000" dirty="0">
                <a:solidFill>
                  <a:schemeClr val="bg1"/>
                </a:solidFill>
              </a:rPr>
              <a:t>	‘</a:t>
            </a:r>
            <a:r>
              <a:rPr lang="es-EC" sz="2000" dirty="0" smtClean="0">
                <a:solidFill>
                  <a:schemeClr val="bg1"/>
                </a:solidFill>
              </a:rPr>
              <a:t>Llegan (gente) cuando </a:t>
            </a:r>
            <a:r>
              <a:rPr lang="es-EC" sz="2000" dirty="0">
                <a:solidFill>
                  <a:schemeClr val="bg1"/>
                </a:solidFill>
              </a:rPr>
              <a:t>estaba golpeando y </a:t>
            </a:r>
            <a:r>
              <a:rPr lang="es-EC" sz="2000" dirty="0" smtClean="0">
                <a:solidFill>
                  <a:schemeClr val="bg1"/>
                </a:solidFill>
              </a:rPr>
              <a:t>tratando de </a:t>
            </a:r>
            <a:r>
              <a:rPr lang="es-EC" sz="2000" dirty="0">
                <a:solidFill>
                  <a:schemeClr val="bg1"/>
                </a:solidFill>
              </a:rPr>
              <a:t>tumbar el árbol.’</a:t>
            </a:r>
          </a:p>
          <a:p>
            <a:r>
              <a:rPr lang="en-US" sz="2000" dirty="0">
                <a:solidFill>
                  <a:schemeClr val="bg1"/>
                </a:solidFill>
              </a:rPr>
              <a:t> </a:t>
            </a:r>
            <a:endParaRPr lang="es-EC" sz="2000" dirty="0">
              <a:solidFill>
                <a:schemeClr val="bg1"/>
              </a:solidFill>
            </a:endParaRPr>
          </a:p>
          <a:p>
            <a:endParaRPr lang="es-EC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47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32656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000" dirty="0" smtClean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732766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i="1" dirty="0" smtClean="0">
              <a:solidFill>
                <a:schemeClr val="bg1"/>
              </a:solidFill>
            </a:endParaRPr>
          </a:p>
          <a:p>
            <a:endParaRPr lang="es-EC" i="1" dirty="0">
              <a:solidFill>
                <a:schemeClr val="bg1"/>
              </a:solidFill>
            </a:endParaRPr>
          </a:p>
          <a:p>
            <a:endParaRPr lang="es-EC" i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532711"/>
            <a:ext cx="792088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0" dirty="0" err="1" smtClean="0">
                <a:solidFill>
                  <a:schemeClr val="bg1"/>
                </a:solidFill>
              </a:rPr>
              <a:t>Ideófonos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 smtClean="0">
                <a:solidFill>
                  <a:schemeClr val="bg1"/>
                </a:solidFill>
              </a:rPr>
              <a:t>se puede ocurrir </a:t>
            </a:r>
            <a:r>
              <a:rPr lang="es-EC" sz="2400" dirty="0" smtClean="0">
                <a:solidFill>
                  <a:schemeClr val="bg1"/>
                </a:solidFill>
              </a:rPr>
              <a:t>en frente, atrás o en </a:t>
            </a:r>
            <a:r>
              <a:rPr lang="es-EC" sz="2400" dirty="0" smtClean="0">
                <a:solidFill>
                  <a:schemeClr val="bg1"/>
                </a:solidFill>
              </a:rPr>
              <a:t>medio </a:t>
            </a:r>
            <a:r>
              <a:rPr lang="es-EC" sz="2400" dirty="0" smtClean="0">
                <a:solidFill>
                  <a:schemeClr val="bg1"/>
                </a:solidFill>
              </a:rPr>
              <a:t>del oración.</a:t>
            </a:r>
          </a:p>
          <a:p>
            <a:endParaRPr lang="es-EC" sz="2400" dirty="0">
              <a:solidFill>
                <a:schemeClr val="bg1"/>
              </a:solidFill>
            </a:endParaRPr>
          </a:p>
          <a:p>
            <a:r>
              <a:rPr lang="es-EC" sz="2400" i="1" dirty="0" smtClean="0">
                <a:solidFill>
                  <a:schemeClr val="bg1"/>
                </a:solidFill>
              </a:rPr>
              <a:t>1.    </a:t>
            </a:r>
            <a:r>
              <a:rPr lang="es-EC" sz="2400" i="1" dirty="0" err="1" smtClean="0">
                <a:solidFill>
                  <a:srgbClr val="FF0000"/>
                </a:solidFill>
              </a:rPr>
              <a:t>Tuj</a:t>
            </a:r>
            <a:r>
              <a:rPr lang="es-EC" sz="2400" i="1" dirty="0" smtClean="0">
                <a:solidFill>
                  <a:srgbClr val="FF0000"/>
                </a:solidFill>
              </a:rPr>
              <a:t>                     </a:t>
            </a:r>
            <a:r>
              <a:rPr lang="es-EC" sz="2400" i="1" dirty="0" err="1" smtClean="0">
                <a:solidFill>
                  <a:srgbClr val="FF0000"/>
                </a:solidFill>
              </a:rPr>
              <a:t>tuj</a:t>
            </a:r>
            <a:r>
              <a:rPr lang="es-EC" sz="2400" i="1" dirty="0" smtClean="0">
                <a:solidFill>
                  <a:srgbClr val="FF0000"/>
                </a:solidFill>
              </a:rPr>
              <a:t>     </a:t>
            </a:r>
            <a:r>
              <a:rPr lang="es-EC" sz="2400" i="1" dirty="0" err="1" smtClean="0">
                <a:solidFill>
                  <a:schemeClr val="bg1"/>
                </a:solidFill>
              </a:rPr>
              <a:t>pajki</a:t>
            </a:r>
            <a:r>
              <a:rPr lang="es-EC" sz="2400" i="1" dirty="0" smtClean="0">
                <a:solidFill>
                  <a:schemeClr val="bg1"/>
                </a:solidFill>
              </a:rPr>
              <a:t> </a:t>
            </a:r>
            <a:r>
              <a:rPr lang="es-EC" sz="2400" i="1" dirty="0" err="1" smtClean="0">
                <a:solidFill>
                  <a:schemeClr val="bg1"/>
                </a:solidFill>
              </a:rPr>
              <a:t>ke</a:t>
            </a:r>
            <a:r>
              <a:rPr lang="es-EC" sz="2400" i="1" dirty="0" smtClean="0">
                <a:solidFill>
                  <a:schemeClr val="bg1"/>
                </a:solidFill>
              </a:rPr>
              <a:t> –n –</a:t>
            </a:r>
            <a:r>
              <a:rPr lang="es-EC" sz="2400" i="1" dirty="0" err="1" smtClean="0">
                <a:solidFill>
                  <a:schemeClr val="bg1"/>
                </a:solidFill>
              </a:rPr>
              <a:t>tsu</a:t>
            </a:r>
            <a:r>
              <a:rPr lang="es-EC" sz="2400" i="1" dirty="0" smtClean="0">
                <a:solidFill>
                  <a:schemeClr val="bg1"/>
                </a:solidFill>
              </a:rPr>
              <a:t> –</a:t>
            </a:r>
            <a:r>
              <a:rPr lang="es-EC" sz="2400" i="1" dirty="0" err="1" smtClean="0">
                <a:solidFill>
                  <a:schemeClr val="bg1"/>
                </a:solidFill>
              </a:rPr>
              <a:t>yu</a:t>
            </a:r>
            <a:endParaRPr lang="es-EC" sz="2400" i="1" dirty="0" smtClean="0">
              <a:solidFill>
                <a:schemeClr val="bg1"/>
              </a:solidFill>
            </a:endParaRPr>
          </a:p>
          <a:p>
            <a:r>
              <a:rPr lang="es-EC" sz="2400" dirty="0" smtClean="0">
                <a:solidFill>
                  <a:schemeClr val="bg1"/>
                </a:solidFill>
              </a:rPr>
              <a:t>       </a:t>
            </a:r>
            <a:r>
              <a:rPr lang="es-EC" sz="2400" dirty="0" err="1" smtClean="0">
                <a:solidFill>
                  <a:schemeClr val="bg1"/>
                </a:solidFill>
              </a:rPr>
              <a:t>Quebrar:IDEO</a:t>
            </a:r>
            <a:r>
              <a:rPr lang="es-EC" sz="2400" dirty="0" smtClean="0">
                <a:solidFill>
                  <a:schemeClr val="bg1"/>
                </a:solidFill>
              </a:rPr>
              <a:t> IDEO caña hacer –EST –ACOSTAR:AUX -</a:t>
            </a:r>
            <a:r>
              <a:rPr lang="es-EC" sz="2400" dirty="0" err="1" smtClean="0">
                <a:solidFill>
                  <a:schemeClr val="bg1"/>
                </a:solidFill>
              </a:rPr>
              <a:t>yu</a:t>
            </a:r>
            <a:endParaRPr lang="es-EC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     </a:t>
            </a:r>
            <a:r>
              <a:rPr lang="en-US" sz="2400" dirty="0" smtClean="0">
                <a:solidFill>
                  <a:srgbClr val="FF0000"/>
                </a:solidFill>
              </a:rPr>
              <a:t>‘</a:t>
            </a:r>
            <a:r>
              <a:rPr lang="en-US" sz="2400" i="1" dirty="0" smtClean="0">
                <a:solidFill>
                  <a:srgbClr val="FF0000"/>
                </a:solidFill>
              </a:rPr>
              <a:t>¡</a:t>
            </a:r>
            <a:r>
              <a:rPr lang="en-US" sz="2400" i="1" dirty="0" err="1" smtClean="0">
                <a:solidFill>
                  <a:srgbClr val="FF0000"/>
                </a:solidFill>
              </a:rPr>
              <a:t>Tuj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tuj</a:t>
            </a:r>
            <a:r>
              <a:rPr lang="en-US" sz="2400" i="1" dirty="0" smtClean="0">
                <a:solidFill>
                  <a:srgbClr val="FF0000"/>
                </a:solidFill>
              </a:rPr>
              <a:t>! </a:t>
            </a:r>
            <a:r>
              <a:rPr lang="en-US" sz="2400" i="1" dirty="0" err="1" smtClean="0">
                <a:solidFill>
                  <a:schemeClr val="bg1"/>
                </a:solidFill>
              </a:rPr>
              <a:t>e</a:t>
            </a:r>
            <a:r>
              <a:rPr lang="en-US" sz="2400" dirty="0" err="1" smtClean="0">
                <a:solidFill>
                  <a:schemeClr val="bg1"/>
                </a:solidFill>
              </a:rPr>
              <a:t>stoy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haciendo</a:t>
            </a:r>
            <a:r>
              <a:rPr lang="en-US" sz="2400" dirty="0" smtClean="0">
                <a:solidFill>
                  <a:schemeClr val="bg1"/>
                </a:solidFill>
              </a:rPr>
              <a:t> a la </a:t>
            </a:r>
            <a:r>
              <a:rPr lang="en-US" sz="2400" dirty="0" err="1" smtClean="0">
                <a:solidFill>
                  <a:schemeClr val="bg1"/>
                </a:solidFill>
              </a:rPr>
              <a:t>ca</a:t>
            </a:r>
            <a:r>
              <a:rPr lang="es-EC" sz="2400" dirty="0" err="1" smtClean="0">
                <a:solidFill>
                  <a:schemeClr val="bg1"/>
                </a:solidFill>
              </a:rPr>
              <a:t>ña</a:t>
            </a:r>
            <a:r>
              <a:rPr lang="es-EC" sz="2400" dirty="0" smtClean="0">
                <a:solidFill>
                  <a:schemeClr val="bg1"/>
                </a:solidFill>
              </a:rPr>
              <a:t>. </a:t>
            </a:r>
          </a:p>
          <a:p>
            <a:pPr marL="457200" indent="-457200">
              <a:buAutoNum type="arabicPeriod"/>
            </a:pPr>
            <a:endParaRPr lang="es-EC" sz="24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s-EC" sz="2400" i="1" dirty="0" err="1" smtClean="0">
                <a:solidFill>
                  <a:schemeClr val="bg1"/>
                </a:solidFill>
              </a:rPr>
              <a:t>Pajki</a:t>
            </a:r>
            <a:r>
              <a:rPr lang="es-EC" sz="2400" i="1" dirty="0" smtClean="0">
                <a:solidFill>
                  <a:schemeClr val="bg1"/>
                </a:solidFill>
              </a:rPr>
              <a:t> </a:t>
            </a:r>
            <a:r>
              <a:rPr lang="es-EC" sz="2400" i="1" dirty="0" err="1" smtClean="0">
                <a:solidFill>
                  <a:srgbClr val="FF0000"/>
                </a:solidFill>
              </a:rPr>
              <a:t>tuj</a:t>
            </a:r>
            <a:r>
              <a:rPr lang="es-EC" sz="2400" i="1" dirty="0" smtClean="0">
                <a:solidFill>
                  <a:srgbClr val="FF0000"/>
                </a:solidFill>
              </a:rPr>
              <a:t>                     </a:t>
            </a:r>
            <a:r>
              <a:rPr lang="es-EC" sz="2400" i="1" dirty="0" err="1" smtClean="0">
                <a:solidFill>
                  <a:srgbClr val="FF0000"/>
                </a:solidFill>
              </a:rPr>
              <a:t>tuj</a:t>
            </a:r>
            <a:r>
              <a:rPr lang="es-EC" sz="2400" i="1" dirty="0" smtClean="0">
                <a:solidFill>
                  <a:srgbClr val="FF0000"/>
                </a:solidFill>
              </a:rPr>
              <a:t>     </a:t>
            </a:r>
            <a:r>
              <a:rPr lang="es-EC" sz="2400" i="1" dirty="0" err="1" smtClean="0">
                <a:solidFill>
                  <a:schemeClr val="bg1"/>
                </a:solidFill>
              </a:rPr>
              <a:t>ke</a:t>
            </a:r>
            <a:r>
              <a:rPr lang="es-EC" sz="2400" i="1" dirty="0" smtClean="0">
                <a:solidFill>
                  <a:schemeClr val="bg1"/>
                </a:solidFill>
              </a:rPr>
              <a:t> –n –</a:t>
            </a:r>
            <a:r>
              <a:rPr lang="es-EC" sz="2400" i="1" dirty="0" err="1" smtClean="0">
                <a:solidFill>
                  <a:schemeClr val="bg1"/>
                </a:solidFill>
              </a:rPr>
              <a:t>tsu</a:t>
            </a:r>
            <a:r>
              <a:rPr lang="es-EC" sz="2400" i="1" dirty="0" smtClean="0">
                <a:solidFill>
                  <a:schemeClr val="bg1"/>
                </a:solidFill>
              </a:rPr>
              <a:t> –</a:t>
            </a:r>
            <a:r>
              <a:rPr lang="es-EC" sz="2400" i="1" dirty="0" err="1" smtClean="0">
                <a:solidFill>
                  <a:schemeClr val="bg1"/>
                </a:solidFill>
              </a:rPr>
              <a:t>yu</a:t>
            </a:r>
            <a:endParaRPr lang="es-EC" sz="2400" i="1" dirty="0" smtClean="0">
              <a:solidFill>
                <a:schemeClr val="bg1"/>
              </a:solidFill>
            </a:endParaRPr>
          </a:p>
          <a:p>
            <a:r>
              <a:rPr lang="es-EC" sz="2400" dirty="0" smtClean="0">
                <a:solidFill>
                  <a:schemeClr val="bg1"/>
                </a:solidFill>
              </a:rPr>
              <a:t>       caña </a:t>
            </a:r>
            <a:r>
              <a:rPr lang="es-EC" sz="2400" dirty="0" err="1">
                <a:solidFill>
                  <a:schemeClr val="bg1"/>
                </a:solidFill>
              </a:rPr>
              <a:t>q</a:t>
            </a:r>
            <a:r>
              <a:rPr lang="es-EC" sz="2400" dirty="0" err="1" smtClean="0">
                <a:solidFill>
                  <a:schemeClr val="bg1"/>
                </a:solidFill>
              </a:rPr>
              <a:t>uebrar:IDEO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>
                <a:solidFill>
                  <a:schemeClr val="bg1"/>
                </a:solidFill>
              </a:rPr>
              <a:t>IDEO </a:t>
            </a:r>
            <a:r>
              <a:rPr lang="es-EC" sz="2400" dirty="0" smtClean="0">
                <a:solidFill>
                  <a:schemeClr val="bg1"/>
                </a:solidFill>
              </a:rPr>
              <a:t>hacer </a:t>
            </a:r>
            <a:r>
              <a:rPr lang="es-EC" sz="2400" dirty="0">
                <a:solidFill>
                  <a:schemeClr val="bg1"/>
                </a:solidFill>
              </a:rPr>
              <a:t>–EST –ACOSTAR:AUX </a:t>
            </a:r>
            <a:r>
              <a:rPr lang="es-EC" sz="2400" dirty="0" smtClean="0">
                <a:solidFill>
                  <a:schemeClr val="bg1"/>
                </a:solidFill>
              </a:rPr>
              <a:t>–</a:t>
            </a:r>
            <a:r>
              <a:rPr lang="es-EC" sz="2400" dirty="0" err="1" smtClean="0">
                <a:solidFill>
                  <a:schemeClr val="bg1"/>
                </a:solidFill>
              </a:rPr>
              <a:t>yu</a:t>
            </a:r>
            <a:endParaRPr lang="es-EC" sz="2400" dirty="0" smtClean="0">
              <a:solidFill>
                <a:schemeClr val="bg1"/>
              </a:solidFill>
            </a:endParaRPr>
          </a:p>
          <a:p>
            <a:r>
              <a:rPr lang="es-EC" sz="2400" dirty="0" smtClean="0">
                <a:solidFill>
                  <a:schemeClr val="bg1"/>
                </a:solidFill>
              </a:rPr>
              <a:t>       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‘</a:t>
            </a:r>
            <a:r>
              <a:rPr lang="en-US" sz="2400" dirty="0" err="1" smtClean="0">
                <a:solidFill>
                  <a:schemeClr val="bg1"/>
                </a:solidFill>
              </a:rPr>
              <a:t>Estoy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haciendo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‘</a:t>
            </a:r>
            <a:r>
              <a:rPr lang="en-US" sz="2400" i="1" dirty="0" smtClean="0">
                <a:solidFill>
                  <a:srgbClr val="FF0000"/>
                </a:solidFill>
              </a:rPr>
              <a:t>¡</a:t>
            </a:r>
            <a:r>
              <a:rPr lang="en-US" sz="2400" i="1" dirty="0" err="1" smtClean="0">
                <a:solidFill>
                  <a:srgbClr val="FF0000"/>
                </a:solidFill>
              </a:rPr>
              <a:t>tuj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tuj</a:t>
            </a:r>
            <a:r>
              <a:rPr lang="en-US" sz="2400" i="1" dirty="0">
                <a:solidFill>
                  <a:srgbClr val="FF0000"/>
                </a:solidFill>
              </a:rPr>
              <a:t>! </a:t>
            </a:r>
            <a:r>
              <a:rPr lang="en-US" sz="2400" dirty="0" smtClean="0">
                <a:solidFill>
                  <a:schemeClr val="bg1"/>
                </a:solidFill>
              </a:rPr>
              <a:t>a </a:t>
            </a:r>
            <a:r>
              <a:rPr lang="en-US" sz="2400" dirty="0">
                <a:solidFill>
                  <a:schemeClr val="bg1"/>
                </a:solidFill>
              </a:rPr>
              <a:t>la </a:t>
            </a:r>
            <a:r>
              <a:rPr lang="en-US" sz="2400" dirty="0" err="1">
                <a:solidFill>
                  <a:schemeClr val="bg1"/>
                </a:solidFill>
              </a:rPr>
              <a:t>ca</a:t>
            </a:r>
            <a:r>
              <a:rPr lang="es-EC" sz="2400" dirty="0" err="1">
                <a:solidFill>
                  <a:schemeClr val="bg1"/>
                </a:solidFill>
              </a:rPr>
              <a:t>ña</a:t>
            </a:r>
            <a:r>
              <a:rPr lang="es-EC" sz="2400" dirty="0">
                <a:solidFill>
                  <a:schemeClr val="bg1"/>
                </a:solidFill>
              </a:rPr>
              <a:t>. </a:t>
            </a:r>
          </a:p>
          <a:p>
            <a:pPr marL="457200" indent="-457200">
              <a:buAutoNum type="arabicPeriod" startAt="2"/>
            </a:pPr>
            <a:endParaRPr lang="es-EC" sz="2400" dirty="0" smtClean="0">
              <a:solidFill>
                <a:schemeClr val="bg1"/>
              </a:solidFill>
            </a:endParaRPr>
          </a:p>
          <a:p>
            <a:r>
              <a:rPr lang="es-EC" sz="2400" dirty="0" smtClean="0">
                <a:solidFill>
                  <a:schemeClr val="bg1"/>
                </a:solidFill>
              </a:rPr>
              <a:t>3.   </a:t>
            </a:r>
            <a:r>
              <a:rPr lang="es-EC" sz="2400" i="1" dirty="0" err="1" smtClean="0">
                <a:solidFill>
                  <a:schemeClr val="bg1"/>
                </a:solidFill>
              </a:rPr>
              <a:t>Pajki</a:t>
            </a:r>
            <a:r>
              <a:rPr lang="es-EC" sz="2400" i="1" dirty="0" smtClean="0">
                <a:solidFill>
                  <a:schemeClr val="bg1"/>
                </a:solidFill>
              </a:rPr>
              <a:t> </a:t>
            </a:r>
            <a:r>
              <a:rPr lang="es-EC" sz="2400" i="1" dirty="0" err="1" smtClean="0">
                <a:solidFill>
                  <a:schemeClr val="bg1"/>
                </a:solidFill>
              </a:rPr>
              <a:t>ke</a:t>
            </a:r>
            <a:r>
              <a:rPr lang="es-EC" sz="2400" i="1" dirty="0" smtClean="0">
                <a:solidFill>
                  <a:schemeClr val="bg1"/>
                </a:solidFill>
              </a:rPr>
              <a:t> –n –</a:t>
            </a:r>
            <a:r>
              <a:rPr lang="es-EC" sz="2400" i="1" dirty="0" err="1" smtClean="0">
                <a:solidFill>
                  <a:schemeClr val="bg1"/>
                </a:solidFill>
              </a:rPr>
              <a:t>tsu</a:t>
            </a:r>
            <a:r>
              <a:rPr lang="es-EC" sz="2400" i="1" dirty="0" smtClean="0">
                <a:solidFill>
                  <a:schemeClr val="bg1"/>
                </a:solidFill>
              </a:rPr>
              <a:t> –</a:t>
            </a:r>
            <a:r>
              <a:rPr lang="es-EC" sz="2400" i="1" dirty="0" err="1" smtClean="0">
                <a:solidFill>
                  <a:schemeClr val="bg1"/>
                </a:solidFill>
              </a:rPr>
              <a:t>yu</a:t>
            </a:r>
            <a:r>
              <a:rPr lang="es-EC" sz="2400" i="1" dirty="0" smtClean="0">
                <a:solidFill>
                  <a:schemeClr val="bg1"/>
                </a:solidFill>
              </a:rPr>
              <a:t>                                </a:t>
            </a:r>
            <a:r>
              <a:rPr lang="es-EC" sz="2400" i="1" dirty="0" err="1" smtClean="0">
                <a:solidFill>
                  <a:srgbClr val="FF0000"/>
                </a:solidFill>
              </a:rPr>
              <a:t>tuj</a:t>
            </a:r>
            <a:r>
              <a:rPr lang="es-EC" sz="2400" i="1" dirty="0" smtClean="0">
                <a:solidFill>
                  <a:srgbClr val="FF0000"/>
                </a:solidFill>
              </a:rPr>
              <a:t>                    </a:t>
            </a:r>
            <a:r>
              <a:rPr lang="es-EC" sz="2400" i="1" dirty="0" err="1" smtClean="0">
                <a:solidFill>
                  <a:srgbClr val="FF0000"/>
                </a:solidFill>
              </a:rPr>
              <a:t>tuj</a:t>
            </a:r>
            <a:r>
              <a:rPr lang="es-EC" sz="2400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es-EC" sz="2400" dirty="0" smtClean="0">
                <a:solidFill>
                  <a:schemeClr val="bg1"/>
                </a:solidFill>
              </a:rPr>
              <a:t>       caña hacer </a:t>
            </a:r>
            <a:r>
              <a:rPr lang="es-EC" sz="2400" dirty="0">
                <a:solidFill>
                  <a:schemeClr val="bg1"/>
                </a:solidFill>
              </a:rPr>
              <a:t>–EST –ACOSTAR:AUX </a:t>
            </a:r>
            <a:r>
              <a:rPr lang="es-EC" sz="2400" dirty="0" smtClean="0">
                <a:solidFill>
                  <a:schemeClr val="bg1"/>
                </a:solidFill>
              </a:rPr>
              <a:t>–</a:t>
            </a:r>
            <a:r>
              <a:rPr lang="es-EC" sz="2400" dirty="0" err="1" smtClean="0">
                <a:solidFill>
                  <a:schemeClr val="bg1"/>
                </a:solidFill>
              </a:rPr>
              <a:t>yu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 err="1">
                <a:solidFill>
                  <a:schemeClr val="bg1"/>
                </a:solidFill>
              </a:rPr>
              <a:t>quebrar:IDEO</a:t>
            </a:r>
            <a:r>
              <a:rPr lang="es-EC" sz="2400" dirty="0">
                <a:solidFill>
                  <a:schemeClr val="bg1"/>
                </a:solidFill>
              </a:rPr>
              <a:t> </a:t>
            </a:r>
            <a:r>
              <a:rPr lang="es-EC" sz="2400" dirty="0" smtClean="0">
                <a:solidFill>
                  <a:schemeClr val="bg1"/>
                </a:solidFill>
              </a:rPr>
              <a:t>IDEO</a:t>
            </a:r>
          </a:p>
          <a:p>
            <a:r>
              <a:rPr lang="es-EC" sz="2400" dirty="0">
                <a:solidFill>
                  <a:schemeClr val="bg1"/>
                </a:solidFill>
              </a:rPr>
              <a:t> </a:t>
            </a:r>
            <a:r>
              <a:rPr lang="es-EC" sz="2400" dirty="0" smtClean="0">
                <a:solidFill>
                  <a:schemeClr val="bg1"/>
                </a:solidFill>
              </a:rPr>
              <a:t>       </a:t>
            </a:r>
            <a:r>
              <a:rPr lang="en-US" sz="2400" dirty="0">
                <a:solidFill>
                  <a:schemeClr val="bg1"/>
                </a:solidFill>
              </a:rPr>
              <a:t> ‘</a:t>
            </a:r>
            <a:r>
              <a:rPr lang="en-US" sz="2400" dirty="0" err="1">
                <a:solidFill>
                  <a:schemeClr val="bg1"/>
                </a:solidFill>
              </a:rPr>
              <a:t>Estoy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haciendo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a </a:t>
            </a:r>
            <a:r>
              <a:rPr lang="en-US" sz="2400" dirty="0">
                <a:solidFill>
                  <a:schemeClr val="bg1"/>
                </a:solidFill>
              </a:rPr>
              <a:t>la </a:t>
            </a:r>
            <a:r>
              <a:rPr lang="en-US" sz="2400" dirty="0" err="1">
                <a:solidFill>
                  <a:schemeClr val="bg1"/>
                </a:solidFill>
              </a:rPr>
              <a:t>ca</a:t>
            </a:r>
            <a:r>
              <a:rPr lang="es-EC" sz="2400" dirty="0" err="1" smtClean="0">
                <a:solidFill>
                  <a:schemeClr val="bg1"/>
                </a:solidFill>
              </a:rPr>
              <a:t>ña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‘</a:t>
            </a:r>
            <a:r>
              <a:rPr lang="en-US" sz="2400" i="1" dirty="0">
                <a:solidFill>
                  <a:srgbClr val="FF0000"/>
                </a:solidFill>
              </a:rPr>
              <a:t>¡</a:t>
            </a:r>
            <a:r>
              <a:rPr lang="en-US" sz="2400" i="1" dirty="0" err="1">
                <a:solidFill>
                  <a:srgbClr val="FF0000"/>
                </a:solidFill>
              </a:rPr>
              <a:t>tuj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tuj</a:t>
            </a:r>
            <a:r>
              <a:rPr lang="en-US" sz="2400" i="1" dirty="0">
                <a:solidFill>
                  <a:srgbClr val="FF0000"/>
                </a:solidFill>
              </a:rPr>
              <a:t>! </a:t>
            </a:r>
            <a:r>
              <a:rPr lang="es-EC" sz="2400" dirty="0" smtClean="0">
                <a:solidFill>
                  <a:schemeClr val="bg1"/>
                </a:solidFill>
              </a:rPr>
              <a:t>. </a:t>
            </a:r>
            <a:endParaRPr lang="es-EC" sz="24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s-EC" sz="24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s-EC" sz="2400" dirty="0" smtClean="0">
              <a:solidFill>
                <a:schemeClr val="bg1"/>
              </a:solidFill>
            </a:endParaRPr>
          </a:p>
          <a:p>
            <a:endParaRPr lang="es-EC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5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908720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620688"/>
            <a:ext cx="82089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Cuando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anda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como</a:t>
            </a:r>
            <a:r>
              <a:rPr lang="en-US" sz="2800" dirty="0" smtClean="0">
                <a:solidFill>
                  <a:schemeClr val="bg1"/>
                </a:solidFill>
              </a:rPr>
              <a:t> parte de un </a:t>
            </a:r>
            <a:r>
              <a:rPr lang="en-US" sz="2800" dirty="0" err="1" smtClean="0">
                <a:solidFill>
                  <a:schemeClr val="bg1"/>
                </a:solidFill>
              </a:rPr>
              <a:t>predicativo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complejo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siempre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ocurre</a:t>
            </a:r>
            <a:r>
              <a:rPr lang="en-US" sz="2800" dirty="0" smtClean="0">
                <a:solidFill>
                  <a:schemeClr val="bg1"/>
                </a:solidFill>
              </a:rPr>
              <a:t> antes el </a:t>
            </a:r>
            <a:r>
              <a:rPr lang="en-US" sz="2800" dirty="0" err="1" smtClean="0">
                <a:solidFill>
                  <a:schemeClr val="bg1"/>
                </a:solidFill>
              </a:rPr>
              <a:t>verbo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pPr marL="914400" lvl="1" indent="-457200">
              <a:buAutoNum type="arabicPeriod" startAt="2"/>
            </a:pPr>
            <a:r>
              <a:rPr lang="en-US" sz="2800" i="1" dirty="0" err="1" smtClean="0">
                <a:solidFill>
                  <a:schemeClr val="bg1"/>
                </a:solidFill>
              </a:rPr>
              <a:t>Pajki</a:t>
            </a:r>
            <a:r>
              <a:rPr lang="en-US" sz="2800" i="1" dirty="0" smtClean="0">
                <a:solidFill>
                  <a:schemeClr val="bg1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tu’</a:t>
            </a:r>
            <a:r>
              <a:rPr lang="en-US" sz="2800" i="1" dirty="0" err="1" smtClean="0">
                <a:solidFill>
                  <a:schemeClr val="bg1"/>
                </a:solidFill>
              </a:rPr>
              <a:t>kentsuyu</a:t>
            </a:r>
            <a:endParaRPr lang="es-EC" sz="2800" i="1" dirty="0" smtClean="0">
              <a:solidFill>
                <a:schemeClr val="bg1"/>
              </a:solidFill>
            </a:endParaRPr>
          </a:p>
          <a:p>
            <a:r>
              <a:rPr lang="es-EC" sz="2800" i="1" dirty="0">
                <a:solidFill>
                  <a:schemeClr val="bg1"/>
                </a:solidFill>
              </a:rPr>
              <a:t>	</a:t>
            </a:r>
            <a:r>
              <a:rPr lang="es-EC" sz="2800" i="1" dirty="0" err="1" smtClean="0">
                <a:solidFill>
                  <a:schemeClr val="bg1"/>
                </a:solidFill>
              </a:rPr>
              <a:t>Pajki</a:t>
            </a:r>
            <a:r>
              <a:rPr lang="es-EC" sz="2800" i="1" dirty="0" smtClean="0">
                <a:solidFill>
                  <a:schemeClr val="bg1"/>
                </a:solidFill>
              </a:rPr>
              <a:t>  </a:t>
            </a:r>
            <a:r>
              <a:rPr lang="es-EC" sz="2800" i="1" dirty="0" err="1" smtClean="0">
                <a:solidFill>
                  <a:srgbClr val="FF0000"/>
                </a:solidFill>
              </a:rPr>
              <a:t>tuj</a:t>
            </a:r>
            <a:r>
              <a:rPr lang="es-EC" sz="2800" i="1" dirty="0" smtClean="0">
                <a:solidFill>
                  <a:srgbClr val="FF0000"/>
                </a:solidFill>
              </a:rPr>
              <a:t> - </a:t>
            </a:r>
            <a:r>
              <a:rPr lang="es-EC" sz="2800" i="1" dirty="0" err="1" smtClean="0">
                <a:solidFill>
                  <a:schemeClr val="bg1"/>
                </a:solidFill>
              </a:rPr>
              <a:t>ke</a:t>
            </a:r>
            <a:r>
              <a:rPr lang="es-EC" sz="2800" i="1" dirty="0" smtClean="0">
                <a:solidFill>
                  <a:schemeClr val="bg1"/>
                </a:solidFill>
              </a:rPr>
              <a:t> </a:t>
            </a:r>
            <a:r>
              <a:rPr lang="es-EC" sz="2800" i="1" dirty="0">
                <a:solidFill>
                  <a:schemeClr val="bg1"/>
                </a:solidFill>
              </a:rPr>
              <a:t>–n –</a:t>
            </a:r>
            <a:r>
              <a:rPr lang="es-EC" sz="2800" i="1" dirty="0" err="1">
                <a:solidFill>
                  <a:schemeClr val="bg1"/>
                </a:solidFill>
              </a:rPr>
              <a:t>tsu</a:t>
            </a:r>
            <a:r>
              <a:rPr lang="es-EC" sz="2800" i="1" dirty="0">
                <a:solidFill>
                  <a:schemeClr val="bg1"/>
                </a:solidFill>
              </a:rPr>
              <a:t> –</a:t>
            </a:r>
            <a:r>
              <a:rPr lang="es-EC" sz="2800" i="1" dirty="0" err="1">
                <a:solidFill>
                  <a:schemeClr val="bg1"/>
                </a:solidFill>
              </a:rPr>
              <a:t>yu</a:t>
            </a:r>
            <a:endParaRPr lang="es-EC" sz="2800" i="1" dirty="0">
              <a:solidFill>
                <a:schemeClr val="bg1"/>
              </a:solidFill>
            </a:endParaRPr>
          </a:p>
          <a:p>
            <a:r>
              <a:rPr lang="es-EC" sz="2800" dirty="0">
                <a:solidFill>
                  <a:schemeClr val="bg1"/>
                </a:solidFill>
              </a:rPr>
              <a:t>       </a:t>
            </a:r>
            <a:r>
              <a:rPr lang="es-EC" sz="2800" dirty="0" smtClean="0">
                <a:solidFill>
                  <a:schemeClr val="bg1"/>
                </a:solidFill>
              </a:rPr>
              <a:t>	caña quebrar HACER </a:t>
            </a:r>
            <a:r>
              <a:rPr lang="es-EC" sz="2800" dirty="0">
                <a:solidFill>
                  <a:schemeClr val="bg1"/>
                </a:solidFill>
              </a:rPr>
              <a:t>–EST –ACOSTAR:AUX </a:t>
            </a:r>
            <a:r>
              <a:rPr lang="es-EC" sz="2800" dirty="0" smtClean="0">
                <a:solidFill>
                  <a:schemeClr val="bg1"/>
                </a:solidFill>
              </a:rPr>
              <a:t>-CNGR</a:t>
            </a:r>
            <a:endParaRPr lang="es-EC" sz="2800" dirty="0">
              <a:solidFill>
                <a:schemeClr val="bg1"/>
              </a:solidFill>
            </a:endParaRPr>
          </a:p>
          <a:p>
            <a:r>
              <a:rPr lang="es-EC" sz="2800" dirty="0" smtClean="0">
                <a:solidFill>
                  <a:schemeClr val="bg1"/>
                </a:solidFill>
              </a:rPr>
              <a:t>	‘Estoy quebrando a la caña.’</a:t>
            </a:r>
            <a:endParaRPr lang="es-EC" sz="2800" dirty="0">
              <a:solidFill>
                <a:schemeClr val="bg1"/>
              </a:solidFill>
            </a:endParaRPr>
          </a:p>
        </p:txBody>
      </p:sp>
      <p:pic>
        <p:nvPicPr>
          <p:cNvPr id="4" name="dyunden1c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2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yunden1c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-20000" contrast="-20000"/>
          </a:blip>
          <a:stretch>
            <a:fillRect/>
          </a:stretch>
        </p:blipFill>
        <p:spPr>
          <a:xfrm rot="10800000" flipH="1" flipV="1">
            <a:off x="2847006" y="317053"/>
            <a:ext cx="3669209" cy="27519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296" y="3082897"/>
            <a:ext cx="889247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Shini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shinbu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hee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  <a:r>
              <a:rPr lang="en-US" sz="2000" dirty="0" err="1">
                <a:solidFill>
                  <a:schemeClr val="bg1"/>
                </a:solidFill>
              </a:rPr>
              <a:t>Tsenmala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konejo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mawi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mawi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jinmala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uwain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tsana</a:t>
            </a:r>
            <a:r>
              <a:rPr lang="en-US" sz="2000" dirty="0">
                <a:solidFill>
                  <a:schemeClr val="bg1"/>
                </a:solidFill>
              </a:rPr>
              <a:t> kata' </a:t>
            </a:r>
            <a:r>
              <a:rPr lang="en-US" sz="2000" dirty="0" err="1">
                <a:solidFill>
                  <a:schemeClr val="bg1"/>
                </a:solidFill>
              </a:rPr>
              <a:t>mitya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naa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imunga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umaa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junu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mayi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machujimiren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dyunden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keke</a:t>
            </a:r>
            <a:r>
              <a:rPr lang="en-US" sz="2000" dirty="0">
                <a:solidFill>
                  <a:schemeClr val="bg1"/>
                </a:solidFill>
              </a:rPr>
              <a:t>' </a:t>
            </a:r>
            <a:r>
              <a:rPr lang="en-US" sz="2000" dirty="0" err="1">
                <a:solidFill>
                  <a:schemeClr val="bg1"/>
                </a:solidFill>
              </a:rPr>
              <a:t>tyatyukimi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  <a:endParaRPr lang="es-EC" sz="2000" dirty="0">
              <a:solidFill>
                <a:schemeClr val="bg1"/>
              </a:solidFill>
            </a:endParaRPr>
          </a:p>
          <a:p>
            <a:r>
              <a:rPr lang="en-US" dirty="0"/>
              <a:t> </a:t>
            </a:r>
            <a:endParaRPr lang="es-EC" dirty="0"/>
          </a:p>
          <a:p>
            <a:endParaRPr lang="es-EC" dirty="0"/>
          </a:p>
        </p:txBody>
      </p:sp>
      <p:sp>
        <p:nvSpPr>
          <p:cNvPr id="4" name="TextBox 3"/>
          <p:cNvSpPr txBox="1"/>
          <p:nvPr/>
        </p:nvSpPr>
        <p:spPr>
          <a:xfrm>
            <a:off x="120288" y="3861048"/>
            <a:ext cx="90364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</a:rPr>
              <a:t>shini</a:t>
            </a:r>
            <a:r>
              <a:rPr lang="en-US" sz="1600" i="1" dirty="0">
                <a:solidFill>
                  <a:schemeClr val="bg1"/>
                </a:solidFill>
              </a:rPr>
              <a:t>  </a:t>
            </a:r>
            <a:r>
              <a:rPr lang="en-US" sz="1600" i="1" dirty="0" err="1">
                <a:solidFill>
                  <a:schemeClr val="bg1"/>
                </a:solidFill>
              </a:rPr>
              <a:t>shinbu</a:t>
            </a:r>
            <a:r>
              <a:rPr lang="en-US" sz="1600" i="1" dirty="0">
                <a:solidFill>
                  <a:schemeClr val="bg1"/>
                </a:solidFill>
              </a:rPr>
              <a:t>  </a:t>
            </a:r>
            <a:r>
              <a:rPr lang="en-US" sz="1600" i="1" dirty="0" err="1">
                <a:solidFill>
                  <a:schemeClr val="bg1"/>
                </a:solidFill>
              </a:rPr>
              <a:t>tsen</a:t>
            </a:r>
            <a:r>
              <a:rPr lang="en-US" sz="1600" i="1" dirty="0">
                <a:solidFill>
                  <a:schemeClr val="bg1"/>
                </a:solidFill>
              </a:rPr>
              <a:t> -mala       </a:t>
            </a:r>
            <a:r>
              <a:rPr lang="en-US" sz="1600" i="1" dirty="0" err="1">
                <a:solidFill>
                  <a:schemeClr val="bg1"/>
                </a:solidFill>
              </a:rPr>
              <a:t>konejo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rgbClr val="FF0000"/>
                </a:solidFill>
              </a:rPr>
              <a:t>mawi</a:t>
            </a:r>
            <a:r>
              <a:rPr lang="en-US" sz="1600" i="1" dirty="0">
                <a:solidFill>
                  <a:schemeClr val="bg1"/>
                </a:solidFill>
              </a:rPr>
              <a:t>                        </a:t>
            </a:r>
            <a:r>
              <a:rPr lang="en-US" sz="1600" i="1" dirty="0" err="1">
                <a:solidFill>
                  <a:srgbClr val="FF0000"/>
                </a:solidFill>
              </a:rPr>
              <a:t>mawi</a:t>
            </a:r>
            <a:r>
              <a:rPr lang="en-US" sz="1600" i="1" dirty="0">
                <a:solidFill>
                  <a:srgbClr val="FF0000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 </a:t>
            </a:r>
            <a:r>
              <a:rPr lang="en-US" sz="1600" i="1" dirty="0" err="1">
                <a:solidFill>
                  <a:schemeClr val="bg1"/>
                </a:solidFill>
              </a:rPr>
              <a:t>ji</a:t>
            </a:r>
            <a:r>
              <a:rPr lang="en-US" sz="1600" i="1" dirty="0">
                <a:solidFill>
                  <a:schemeClr val="bg1"/>
                </a:solidFill>
              </a:rPr>
              <a:t> -n  -mala         </a:t>
            </a:r>
            <a:r>
              <a:rPr lang="en-US" sz="1600" i="1" dirty="0" err="1">
                <a:solidFill>
                  <a:schemeClr val="bg1"/>
                </a:solidFill>
              </a:rPr>
              <a:t>uwain</a:t>
            </a:r>
            <a:r>
              <a:rPr lang="en-US" sz="1600" i="1" dirty="0">
                <a:solidFill>
                  <a:schemeClr val="bg1"/>
                </a:solidFill>
              </a:rPr>
              <a:t>      </a:t>
            </a:r>
            <a:r>
              <a:rPr lang="en-US" sz="1600" i="1" dirty="0" err="1">
                <a:solidFill>
                  <a:schemeClr val="bg1"/>
                </a:solidFill>
              </a:rPr>
              <a:t>tsana</a:t>
            </a:r>
            <a:endParaRPr lang="es-EC" sz="1600" i="1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zorro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mujer</a:t>
            </a:r>
            <a:r>
              <a:rPr lang="en-US" sz="1600" dirty="0">
                <a:solidFill>
                  <a:schemeClr val="bg1"/>
                </a:solidFill>
              </a:rPr>
              <a:t>  SMBL -</a:t>
            </a:r>
            <a:r>
              <a:rPr lang="en-US" sz="1600" dirty="0" err="1">
                <a:solidFill>
                  <a:schemeClr val="bg1"/>
                </a:solidFill>
              </a:rPr>
              <a:t>cuando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conejo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entrar.y.salir:IDEO</a:t>
            </a:r>
            <a:r>
              <a:rPr lang="en-US" sz="1600" dirty="0">
                <a:solidFill>
                  <a:schemeClr val="bg1"/>
                </a:solidFill>
              </a:rPr>
              <a:t> IDEO   </a:t>
            </a:r>
            <a:r>
              <a:rPr lang="en-US" sz="1600" dirty="0" err="1">
                <a:solidFill>
                  <a:schemeClr val="bg1"/>
                </a:solidFill>
              </a:rPr>
              <a:t>ir</a:t>
            </a:r>
            <a:r>
              <a:rPr lang="en-US" sz="1600" dirty="0">
                <a:solidFill>
                  <a:schemeClr val="bg1"/>
                </a:solidFill>
              </a:rPr>
              <a:t> ­EST -</a:t>
            </a:r>
            <a:r>
              <a:rPr lang="en-US" sz="1600" dirty="0" err="1">
                <a:solidFill>
                  <a:schemeClr val="bg1"/>
                </a:solidFill>
              </a:rPr>
              <a:t>cuando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por.cierto</a:t>
            </a:r>
            <a:r>
              <a:rPr lang="en-US" sz="1600" dirty="0">
                <a:solidFill>
                  <a:schemeClr val="bg1"/>
                </a:solidFill>
              </a:rPr>
              <a:t> SMBL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 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kata -</a:t>
            </a:r>
            <a:r>
              <a:rPr lang="en-US" sz="1600" i="1" dirty="0" err="1">
                <a:solidFill>
                  <a:schemeClr val="bg1"/>
                </a:solidFill>
              </a:rPr>
              <a:t>tu</a:t>
            </a:r>
            <a:r>
              <a:rPr lang="en-US" sz="1600" i="1" dirty="0">
                <a:solidFill>
                  <a:schemeClr val="bg1"/>
                </a:solidFill>
              </a:rPr>
              <a:t>              </a:t>
            </a:r>
            <a:r>
              <a:rPr lang="en-US" sz="1600" i="1" dirty="0" err="1">
                <a:solidFill>
                  <a:schemeClr val="bg1"/>
                </a:solidFill>
              </a:rPr>
              <a:t>mitya</a:t>
            </a:r>
            <a:r>
              <a:rPr lang="en-US" sz="1600" i="1" dirty="0">
                <a:solidFill>
                  <a:schemeClr val="bg1"/>
                </a:solidFill>
              </a:rPr>
              <a:t>        </a:t>
            </a:r>
            <a:r>
              <a:rPr lang="en-US" sz="1600" i="1" dirty="0" err="1">
                <a:solidFill>
                  <a:schemeClr val="bg1"/>
                </a:solidFill>
              </a:rPr>
              <a:t>naa</a:t>
            </a:r>
            <a:r>
              <a:rPr lang="en-US" sz="1600" i="1" dirty="0">
                <a:solidFill>
                  <a:schemeClr val="bg1"/>
                </a:solidFill>
              </a:rPr>
              <a:t>           i  -mu     -n   -</a:t>
            </a:r>
            <a:r>
              <a:rPr lang="en-US" sz="1600" i="1" dirty="0" err="1">
                <a:solidFill>
                  <a:schemeClr val="bg1"/>
                </a:solidFill>
              </a:rPr>
              <a:t>ga</a:t>
            </a:r>
            <a:r>
              <a:rPr lang="en-US" sz="1600" i="1" dirty="0">
                <a:solidFill>
                  <a:schemeClr val="bg1"/>
                </a:solidFill>
              </a:rPr>
              <a:t>                      </a:t>
            </a:r>
            <a:r>
              <a:rPr lang="en-US" sz="1600" i="1" dirty="0" err="1">
                <a:solidFill>
                  <a:schemeClr val="bg1"/>
                </a:solidFill>
              </a:rPr>
              <a:t>umaa</a:t>
            </a:r>
            <a:r>
              <a:rPr lang="en-US" sz="1600" i="1" dirty="0">
                <a:solidFill>
                  <a:schemeClr val="bg1"/>
                </a:solidFill>
              </a:rPr>
              <a:t>   </a:t>
            </a:r>
            <a:r>
              <a:rPr lang="en-US" sz="1600" i="1" dirty="0" err="1">
                <a:solidFill>
                  <a:schemeClr val="bg1"/>
                </a:solidFill>
              </a:rPr>
              <a:t>ju</a:t>
            </a:r>
            <a:r>
              <a:rPr lang="en-US" sz="1600" i="1" dirty="0">
                <a:solidFill>
                  <a:schemeClr val="bg1"/>
                </a:solidFill>
              </a:rPr>
              <a:t> -nu    </a:t>
            </a:r>
            <a:r>
              <a:rPr lang="en-US" sz="1600" i="1" dirty="0" err="1">
                <a:solidFill>
                  <a:srgbClr val="FF0000"/>
                </a:solidFill>
              </a:rPr>
              <a:t>mayi</a:t>
            </a:r>
            <a:endParaRPr lang="es-EC" sz="1600" i="1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encontrar</a:t>
            </a:r>
            <a:r>
              <a:rPr lang="en-US" sz="1600" dirty="0">
                <a:solidFill>
                  <a:schemeClr val="bg1"/>
                </a:solidFill>
              </a:rPr>
              <a:t> -MS </a:t>
            </a:r>
            <a:r>
              <a:rPr lang="en-US" sz="1600" dirty="0" err="1">
                <a:solidFill>
                  <a:schemeClr val="bg1"/>
                </a:solidFill>
              </a:rPr>
              <a:t>por.causa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pequeño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volverse</a:t>
            </a:r>
            <a:r>
              <a:rPr lang="en-US" sz="1600" dirty="0">
                <a:solidFill>
                  <a:schemeClr val="bg1"/>
                </a:solidFill>
              </a:rPr>
              <a:t> -P.IMPF -EST -LOC   </a:t>
            </a:r>
            <a:r>
              <a:rPr lang="en-US" sz="1600" dirty="0" err="1">
                <a:solidFill>
                  <a:schemeClr val="bg1"/>
                </a:solidFill>
              </a:rPr>
              <a:t>ahora</a:t>
            </a:r>
            <a:r>
              <a:rPr lang="en-US" sz="1600" dirty="0">
                <a:solidFill>
                  <a:schemeClr val="bg1"/>
                </a:solidFill>
              </a:rPr>
              <a:t>  </a:t>
            </a:r>
            <a:r>
              <a:rPr lang="en-US" sz="1600" dirty="0" err="1">
                <a:solidFill>
                  <a:schemeClr val="bg1"/>
                </a:solidFill>
              </a:rPr>
              <a:t>ser</a:t>
            </a:r>
            <a:r>
              <a:rPr lang="en-US" sz="1600" dirty="0">
                <a:solidFill>
                  <a:schemeClr val="bg1"/>
                </a:solidFill>
              </a:rPr>
              <a:t> ­INF </a:t>
            </a:r>
            <a:r>
              <a:rPr lang="en-US" sz="1600" dirty="0" smtClean="0">
                <a:solidFill>
                  <a:schemeClr val="bg1"/>
                </a:solidFill>
              </a:rPr>
              <a:t>    </a:t>
            </a:r>
            <a:r>
              <a:rPr lang="en-US" sz="1600" dirty="0" err="1" smtClean="0">
                <a:solidFill>
                  <a:schemeClr val="bg1"/>
                </a:solidFill>
              </a:rPr>
              <a:t>junto:IDEO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 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i="1" dirty="0">
                <a:solidFill>
                  <a:schemeClr val="bg1"/>
                </a:solidFill>
              </a:rPr>
              <a:t>man-                  - </a:t>
            </a:r>
            <a:r>
              <a:rPr lang="en-US" sz="1600" i="1" dirty="0" err="1">
                <a:solidFill>
                  <a:schemeClr val="bg1"/>
                </a:solidFill>
              </a:rPr>
              <a:t>chu</a:t>
            </a:r>
            <a:r>
              <a:rPr lang="en-US" sz="1600" i="1" dirty="0">
                <a:solidFill>
                  <a:schemeClr val="bg1"/>
                </a:solidFill>
              </a:rPr>
              <a:t> - </a:t>
            </a:r>
            <a:r>
              <a:rPr lang="en-US" sz="1600" i="1" dirty="0" err="1">
                <a:solidFill>
                  <a:schemeClr val="bg1"/>
                </a:solidFill>
              </a:rPr>
              <a:t>ji</a:t>
            </a:r>
            <a:r>
              <a:rPr lang="en-US" sz="1600" i="1" dirty="0">
                <a:solidFill>
                  <a:schemeClr val="bg1"/>
                </a:solidFill>
              </a:rPr>
              <a:t>  -mi   -</a:t>
            </a:r>
            <a:r>
              <a:rPr lang="en-US" sz="1600" i="1" dirty="0" err="1">
                <a:solidFill>
                  <a:schemeClr val="bg1"/>
                </a:solidFill>
              </a:rPr>
              <a:t>ren</a:t>
            </a:r>
            <a:r>
              <a:rPr lang="en-US" sz="1600" i="1" dirty="0">
                <a:solidFill>
                  <a:schemeClr val="bg1"/>
                </a:solidFill>
              </a:rPr>
              <a:t>     </a:t>
            </a:r>
            <a:r>
              <a:rPr lang="en-US" sz="1600" i="1" dirty="0" err="1">
                <a:solidFill>
                  <a:srgbClr val="FF0000"/>
                </a:solidFill>
              </a:rPr>
              <a:t>dyunden</a:t>
            </a:r>
            <a:r>
              <a:rPr lang="en-US" sz="1600" i="1" dirty="0">
                <a:solidFill>
                  <a:srgbClr val="FF0000"/>
                </a:solidFill>
              </a:rPr>
              <a:t>  </a:t>
            </a:r>
            <a:r>
              <a:rPr lang="en-US" sz="1600" i="1" dirty="0">
                <a:solidFill>
                  <a:schemeClr val="bg1"/>
                </a:solidFill>
              </a:rPr>
              <a:t>             </a:t>
            </a:r>
            <a:r>
              <a:rPr lang="en-US" sz="1600" i="1" dirty="0" err="1">
                <a:solidFill>
                  <a:schemeClr val="bg1"/>
                </a:solidFill>
              </a:rPr>
              <a:t>ke</a:t>
            </a:r>
            <a:r>
              <a:rPr lang="en-US" sz="1600" i="1" dirty="0">
                <a:solidFill>
                  <a:schemeClr val="bg1"/>
                </a:solidFill>
              </a:rPr>
              <a:t>    -</a:t>
            </a:r>
            <a:r>
              <a:rPr lang="en-US" sz="1600" i="1" dirty="0" err="1">
                <a:solidFill>
                  <a:schemeClr val="bg1"/>
                </a:solidFill>
              </a:rPr>
              <a:t>ke</a:t>
            </a:r>
            <a:r>
              <a:rPr lang="en-US" sz="1600" i="1" dirty="0">
                <a:solidFill>
                  <a:schemeClr val="bg1"/>
                </a:solidFill>
              </a:rPr>
              <a:t>       </a:t>
            </a:r>
            <a:r>
              <a:rPr lang="en-US" sz="1600" i="1" dirty="0" err="1" smtClean="0">
                <a:solidFill>
                  <a:schemeClr val="bg1"/>
                </a:solidFill>
              </a:rPr>
              <a:t>tyatyu</a:t>
            </a:r>
            <a:r>
              <a:rPr lang="en-US" sz="1600" i="1" dirty="0" smtClean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- </a:t>
            </a:r>
            <a:r>
              <a:rPr lang="en-US" sz="1600" i="1" dirty="0" err="1">
                <a:solidFill>
                  <a:schemeClr val="bg1"/>
                </a:solidFill>
              </a:rPr>
              <a:t>ki</a:t>
            </a:r>
            <a:r>
              <a:rPr lang="en-US" sz="1600" i="1" dirty="0">
                <a:solidFill>
                  <a:schemeClr val="bg1"/>
                </a:solidFill>
              </a:rPr>
              <a:t>        -mi</a:t>
            </a:r>
            <a:endParaRPr lang="es-EC" sz="1600" i="1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otra.vez:CNC</a:t>
            </a:r>
            <a:r>
              <a:rPr lang="en-US" sz="1600" dirty="0">
                <a:solidFill>
                  <a:schemeClr val="bg1"/>
                </a:solidFill>
              </a:rPr>
              <a:t> -  </a:t>
            </a:r>
            <a:r>
              <a:rPr lang="en-US" sz="1600" dirty="0" err="1">
                <a:solidFill>
                  <a:schemeClr val="bg1"/>
                </a:solidFill>
              </a:rPr>
              <a:t>sentar</a:t>
            </a:r>
            <a:r>
              <a:rPr lang="en-US" sz="1600" dirty="0">
                <a:solidFill>
                  <a:schemeClr val="bg1"/>
                </a:solidFill>
              </a:rPr>
              <a:t> -</a:t>
            </a:r>
            <a:r>
              <a:rPr lang="en-US" sz="1600" dirty="0" err="1">
                <a:solidFill>
                  <a:schemeClr val="bg1"/>
                </a:solidFill>
              </a:rPr>
              <a:t>ir</a:t>
            </a:r>
            <a:r>
              <a:rPr lang="en-US" sz="1600" dirty="0">
                <a:solidFill>
                  <a:schemeClr val="bg1"/>
                </a:solidFill>
              </a:rPr>
              <a:t> -SITU -CER </a:t>
            </a:r>
            <a:r>
              <a:rPr lang="en-US" sz="1600" dirty="0" err="1">
                <a:solidFill>
                  <a:schemeClr val="bg1"/>
                </a:solidFill>
              </a:rPr>
              <a:t>hacer.sexo:IDEO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hacer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-DUP </a:t>
            </a:r>
            <a:r>
              <a:rPr lang="en-US" sz="1600" dirty="0" err="1">
                <a:solidFill>
                  <a:schemeClr val="bg1"/>
                </a:solidFill>
              </a:rPr>
              <a:t>tirar</a:t>
            </a:r>
            <a:r>
              <a:rPr lang="en-US" sz="1600" dirty="0">
                <a:solidFill>
                  <a:schemeClr val="bg1"/>
                </a:solidFill>
              </a:rPr>
              <a:t>  - HACER:GEN </a:t>
            </a:r>
            <a:r>
              <a:rPr lang="en-US" sz="1600" dirty="0" smtClean="0">
                <a:solidFill>
                  <a:schemeClr val="bg1"/>
                </a:solidFill>
              </a:rPr>
              <a:t>–SITU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‘La </a:t>
            </a:r>
            <a:r>
              <a:rPr lang="en-US" sz="1600" dirty="0" err="1">
                <a:solidFill>
                  <a:schemeClr val="bg1"/>
                </a:solidFill>
              </a:rPr>
              <a:t>señora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Zorra</a:t>
            </a:r>
            <a:r>
              <a:rPr lang="en-US" sz="1600" dirty="0">
                <a:solidFill>
                  <a:schemeClr val="bg1"/>
                </a:solidFill>
              </a:rPr>
              <a:t> (animal) </a:t>
            </a:r>
            <a:r>
              <a:rPr lang="en-US" sz="1600" dirty="0" err="1">
                <a:solidFill>
                  <a:schemeClr val="bg1"/>
                </a:solidFill>
              </a:rPr>
              <a:t>sí</a:t>
            </a:r>
            <a:r>
              <a:rPr lang="en-US" sz="1600" dirty="0">
                <a:solidFill>
                  <a:schemeClr val="bg1"/>
                </a:solidFill>
              </a:rPr>
              <a:t>.  </a:t>
            </a:r>
            <a:r>
              <a:rPr lang="en-US" sz="1600" dirty="0" err="1">
                <a:solidFill>
                  <a:schemeClr val="bg1"/>
                </a:solidFill>
              </a:rPr>
              <a:t>Cuando</a:t>
            </a:r>
            <a:r>
              <a:rPr lang="en-US" sz="1600" dirty="0">
                <a:solidFill>
                  <a:schemeClr val="bg1"/>
                </a:solidFill>
              </a:rPr>
              <a:t> el </a:t>
            </a:r>
            <a:r>
              <a:rPr lang="en-US" sz="1600" dirty="0" err="1">
                <a:solidFill>
                  <a:schemeClr val="bg1"/>
                </a:solidFill>
              </a:rPr>
              <a:t>conejo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iba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</a:rPr>
              <a:t>mawi</a:t>
            </a:r>
            <a:r>
              <a:rPr lang="en-US" sz="1600" i="1" dirty="0" smtClean="0">
                <a:solidFill>
                  <a:srgbClr val="FF0000"/>
                </a:solidFill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</a:rPr>
              <a:t>mawi</a:t>
            </a:r>
            <a:r>
              <a:rPr lang="en-US" sz="1600" i="1" dirty="0" smtClean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entra</a:t>
            </a:r>
            <a:r>
              <a:rPr lang="en-US" sz="1600" dirty="0">
                <a:solidFill>
                  <a:schemeClr val="bg1"/>
                </a:solidFill>
              </a:rPr>
              <a:t>  y </a:t>
            </a:r>
            <a:r>
              <a:rPr lang="en-US" sz="1600" dirty="0" smtClean="0">
                <a:solidFill>
                  <a:schemeClr val="bg1"/>
                </a:solidFill>
              </a:rPr>
              <a:t>sale del </a:t>
            </a:r>
            <a:r>
              <a:rPr lang="en-US" sz="1600" dirty="0" err="1" smtClean="0">
                <a:solidFill>
                  <a:schemeClr val="bg1"/>
                </a:solidFill>
              </a:rPr>
              <a:t>cuevo</a:t>
            </a:r>
            <a:r>
              <a:rPr lang="en-US" sz="1600" dirty="0" smtClean="0">
                <a:solidFill>
                  <a:schemeClr val="bg1"/>
                </a:solidFill>
              </a:rPr>
              <a:t>) </a:t>
            </a:r>
            <a:r>
              <a:rPr lang="en-US" sz="1600" dirty="0" err="1">
                <a:solidFill>
                  <a:schemeClr val="bg1"/>
                </a:solidFill>
              </a:rPr>
              <a:t>estando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así</a:t>
            </a:r>
            <a:r>
              <a:rPr lang="en-US" sz="1600" dirty="0">
                <a:solidFill>
                  <a:schemeClr val="bg1"/>
                </a:solidFill>
              </a:rPr>
              <a:t> al </a:t>
            </a:r>
            <a:r>
              <a:rPr lang="en-US" sz="1600" dirty="0" err="1">
                <a:solidFill>
                  <a:schemeClr val="bg1"/>
                </a:solidFill>
              </a:rPr>
              <a:t>momento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que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encontró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smtClean="0">
                <a:solidFill>
                  <a:schemeClr val="bg1"/>
                </a:solidFill>
              </a:rPr>
              <a:t>a la </a:t>
            </a:r>
            <a:r>
              <a:rPr lang="en-US" sz="1600" dirty="0" err="1">
                <a:solidFill>
                  <a:schemeClr val="bg1"/>
                </a:solidFill>
              </a:rPr>
              <a:t>zorra</a:t>
            </a:r>
            <a:r>
              <a:rPr lang="en-US" sz="1600" dirty="0">
                <a:solidFill>
                  <a:schemeClr val="bg1"/>
                </a:solidFill>
              </a:rPr>
              <a:t>)  se </a:t>
            </a:r>
            <a:r>
              <a:rPr lang="en-US" sz="1600" dirty="0" err="1">
                <a:solidFill>
                  <a:schemeClr val="bg1"/>
                </a:solidFill>
              </a:rPr>
              <a:t>fue</a:t>
            </a:r>
            <a:r>
              <a:rPr lang="en-US" sz="1600" dirty="0">
                <a:solidFill>
                  <a:schemeClr val="bg1"/>
                </a:solidFill>
              </a:rPr>
              <a:t> hasta </a:t>
            </a:r>
            <a:r>
              <a:rPr lang="en-US" sz="1600" dirty="0" err="1">
                <a:solidFill>
                  <a:schemeClr val="bg1"/>
                </a:solidFill>
              </a:rPr>
              <a:t>quedarse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juntos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mayi</a:t>
            </a:r>
            <a:r>
              <a:rPr lang="en-US" sz="1600" dirty="0">
                <a:solidFill>
                  <a:schemeClr val="bg1"/>
                </a:solidFill>
              </a:rPr>
              <a:t> y la </a:t>
            </a:r>
            <a:r>
              <a:rPr lang="en-US" sz="1600" dirty="0" err="1">
                <a:solidFill>
                  <a:schemeClr val="bg1"/>
                </a:solidFill>
              </a:rPr>
              <a:t>hac</a:t>
            </a:r>
            <a:r>
              <a:rPr lang="es-EC" sz="1600" dirty="0" err="1">
                <a:solidFill>
                  <a:schemeClr val="bg1"/>
                </a:solidFill>
              </a:rPr>
              <a:t>ía</a:t>
            </a:r>
            <a:r>
              <a:rPr lang="en-US" sz="1600" dirty="0">
                <a:solidFill>
                  <a:schemeClr val="bg1"/>
                </a:solidFill>
              </a:rPr>
              <a:t> el </a:t>
            </a:r>
            <a:r>
              <a:rPr lang="en-US" sz="1600" dirty="0" err="1">
                <a:solidFill>
                  <a:schemeClr val="bg1"/>
                </a:solidFill>
              </a:rPr>
              <a:t>sexo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i="1" dirty="0" err="1" smtClean="0">
                <a:solidFill>
                  <a:srgbClr val="FF0000"/>
                </a:solidFill>
              </a:rPr>
              <a:t>dyunden</a:t>
            </a:r>
            <a:r>
              <a:rPr lang="en-US" sz="1600" i="1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hasta </a:t>
            </a:r>
            <a:r>
              <a:rPr lang="en-US" sz="1600" dirty="0">
                <a:solidFill>
                  <a:schemeClr val="bg1"/>
                </a:solidFill>
              </a:rPr>
              <a:t>al </a:t>
            </a:r>
            <a:r>
              <a:rPr lang="en-US" sz="1600" dirty="0" smtClean="0">
                <a:solidFill>
                  <a:schemeClr val="bg1"/>
                </a:solidFill>
              </a:rPr>
              <a:t>fin la </a:t>
            </a:r>
            <a:r>
              <a:rPr lang="en-US" sz="1600" dirty="0" err="1">
                <a:solidFill>
                  <a:schemeClr val="bg1"/>
                </a:solidFill>
              </a:rPr>
              <a:t>abandonó</a:t>
            </a:r>
            <a:r>
              <a:rPr lang="en-US" sz="1600" dirty="0">
                <a:solidFill>
                  <a:schemeClr val="bg1"/>
                </a:solidFill>
              </a:rPr>
              <a:t> .’ </a:t>
            </a:r>
            <a:r>
              <a:rPr lang="en-US" sz="1600" dirty="0" smtClean="0">
                <a:solidFill>
                  <a:schemeClr val="bg1"/>
                </a:solidFill>
              </a:rPr>
              <a:t>[CH17Aug0603S1 0073]</a:t>
            </a:r>
            <a:endParaRPr lang="es-EC" sz="1600" dirty="0">
              <a:solidFill>
                <a:schemeClr val="bg1"/>
              </a:solidFill>
            </a:endParaRPr>
          </a:p>
          <a:p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354834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i1cd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7803" y="215961"/>
            <a:ext cx="3859477" cy="2894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786" y="3135183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Tsaintsunu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uranu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juntsa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shinbu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naanaa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tenken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tsaa</a:t>
            </a:r>
            <a:r>
              <a:rPr lang="en-US" sz="2000" dirty="0">
                <a:solidFill>
                  <a:schemeClr val="bg1"/>
                </a:solidFill>
              </a:rPr>
              <a:t> man </a:t>
            </a:r>
            <a:r>
              <a:rPr lang="en-US" sz="2000" dirty="0" err="1">
                <a:solidFill>
                  <a:schemeClr val="bg1"/>
                </a:solidFill>
              </a:rPr>
              <a:t>bela</a:t>
            </a:r>
            <a:r>
              <a:rPr lang="en-US" sz="2000" dirty="0">
                <a:solidFill>
                  <a:schemeClr val="bg1"/>
                </a:solidFill>
              </a:rPr>
              <a:t> chi </a:t>
            </a:r>
            <a:r>
              <a:rPr lang="en-US" sz="2000" dirty="0" err="1">
                <a:solidFill>
                  <a:schemeClr val="bg1"/>
                </a:solidFill>
              </a:rPr>
              <a:t>chutyu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katajinmala</a:t>
            </a:r>
            <a:r>
              <a:rPr lang="en-US" sz="2000" dirty="0">
                <a:solidFill>
                  <a:schemeClr val="bg1"/>
                </a:solidFill>
              </a:rPr>
              <a:t>               </a:t>
            </a:r>
            <a:r>
              <a:rPr lang="en-US" sz="2000" dirty="0" err="1">
                <a:solidFill>
                  <a:schemeClr val="bg1"/>
                </a:solidFill>
              </a:rPr>
              <a:t>jungaa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tsaa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bui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bui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tsuditsu</a:t>
            </a:r>
            <a:r>
              <a:rPr lang="en-US" sz="2000" dirty="0">
                <a:solidFill>
                  <a:schemeClr val="bg1"/>
                </a:solidFill>
              </a:rPr>
              <a:t> kata </a:t>
            </a:r>
            <a:r>
              <a:rPr lang="en-US" sz="2000" dirty="0" err="1">
                <a:solidFill>
                  <a:schemeClr val="bg1"/>
                </a:solidFill>
              </a:rPr>
              <a:t>eekimi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ya</a:t>
            </a:r>
            <a:r>
              <a:rPr lang="en-US" sz="2000" dirty="0">
                <a:solidFill>
                  <a:schemeClr val="bg1"/>
                </a:solidFill>
              </a:rPr>
              <a:t>' </a:t>
            </a:r>
            <a:r>
              <a:rPr lang="en-US" sz="2000" dirty="0" err="1">
                <a:solidFill>
                  <a:schemeClr val="bg1"/>
                </a:solidFill>
              </a:rPr>
              <a:t>ruku</a:t>
            </a:r>
            <a:r>
              <a:rPr lang="en-US" sz="2000" dirty="0" smtClean="0">
                <a:solidFill>
                  <a:schemeClr val="bg1"/>
                </a:solidFill>
              </a:rPr>
              <a:t>.</a:t>
            </a:r>
          </a:p>
          <a:p>
            <a:endParaRPr lang="es-EC" sz="2000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tsaintsunu</a:t>
            </a:r>
            <a:r>
              <a:rPr lang="en-US" sz="1600" dirty="0">
                <a:solidFill>
                  <a:schemeClr val="bg1"/>
                </a:solidFill>
              </a:rPr>
              <a:t>     </a:t>
            </a:r>
            <a:r>
              <a:rPr lang="en-US" sz="1600" dirty="0" err="1">
                <a:solidFill>
                  <a:schemeClr val="bg1"/>
                </a:solidFill>
              </a:rPr>
              <a:t>ura</a:t>
            </a:r>
            <a:r>
              <a:rPr lang="en-US" sz="1600" dirty="0">
                <a:solidFill>
                  <a:schemeClr val="bg1"/>
                </a:solidFill>
              </a:rPr>
              <a:t> -nu       </a:t>
            </a:r>
            <a:r>
              <a:rPr lang="en-US" sz="1600" dirty="0" err="1">
                <a:solidFill>
                  <a:schemeClr val="bg1"/>
                </a:solidFill>
              </a:rPr>
              <a:t>juntsa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shinbu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naa</a:t>
            </a:r>
            <a:r>
              <a:rPr lang="en-US" sz="1600" dirty="0">
                <a:solidFill>
                  <a:schemeClr val="bg1"/>
                </a:solidFill>
              </a:rPr>
              <a:t> -</a:t>
            </a:r>
            <a:r>
              <a:rPr lang="en-US" sz="1600" dirty="0" err="1">
                <a:solidFill>
                  <a:schemeClr val="bg1"/>
                </a:solidFill>
              </a:rPr>
              <a:t>naa</a:t>
            </a:r>
            <a:r>
              <a:rPr lang="en-US" sz="1600" dirty="0">
                <a:solidFill>
                  <a:schemeClr val="bg1"/>
                </a:solidFill>
              </a:rPr>
              <a:t>        ten    -</a:t>
            </a:r>
            <a:r>
              <a:rPr lang="en-US" sz="1600" dirty="0" err="1">
                <a:solidFill>
                  <a:schemeClr val="bg1"/>
                </a:solidFill>
              </a:rPr>
              <a:t>ke</a:t>
            </a:r>
            <a:r>
              <a:rPr lang="en-US" sz="1600" dirty="0">
                <a:solidFill>
                  <a:schemeClr val="bg1"/>
                </a:solidFill>
              </a:rPr>
              <a:t>        -n               </a:t>
            </a:r>
            <a:r>
              <a:rPr lang="en-US" sz="1600" dirty="0" err="1">
                <a:solidFill>
                  <a:schemeClr val="bg1"/>
                </a:solidFill>
              </a:rPr>
              <a:t>tsaa</a:t>
            </a:r>
            <a:r>
              <a:rPr lang="en-US" sz="1600" dirty="0">
                <a:solidFill>
                  <a:schemeClr val="bg1"/>
                </a:solidFill>
              </a:rPr>
              <a:t>       man           </a:t>
            </a:r>
            <a:r>
              <a:rPr lang="en-US" sz="1600" dirty="0" err="1">
                <a:solidFill>
                  <a:schemeClr val="bg1"/>
                </a:solidFill>
              </a:rPr>
              <a:t>bela</a:t>
            </a:r>
            <a:r>
              <a:rPr lang="en-US" sz="1600" dirty="0">
                <a:solidFill>
                  <a:schemeClr val="bg1"/>
                </a:solidFill>
              </a:rPr>
              <a:t>  </a:t>
            </a:r>
            <a:r>
              <a:rPr lang="en-US" sz="1600" dirty="0" err="1">
                <a:solidFill>
                  <a:schemeClr val="bg1"/>
                </a:solidFill>
              </a:rPr>
              <a:t>haciendo.así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hora</a:t>
            </a:r>
            <a:r>
              <a:rPr lang="en-US" sz="1600" dirty="0">
                <a:solidFill>
                  <a:schemeClr val="bg1"/>
                </a:solidFill>
              </a:rPr>
              <a:t> -LOC DEM:3  </a:t>
            </a:r>
            <a:r>
              <a:rPr lang="en-US" sz="1600" dirty="0" err="1">
                <a:solidFill>
                  <a:schemeClr val="bg1"/>
                </a:solidFill>
              </a:rPr>
              <a:t>mujer</a:t>
            </a:r>
            <a:r>
              <a:rPr lang="en-US" sz="1600" dirty="0">
                <a:solidFill>
                  <a:schemeClr val="bg1"/>
                </a:solidFill>
              </a:rPr>
              <a:t>  </a:t>
            </a:r>
            <a:r>
              <a:rPr lang="en-US" sz="1600" dirty="0" err="1">
                <a:solidFill>
                  <a:schemeClr val="bg1"/>
                </a:solidFill>
              </a:rPr>
              <a:t>como</a:t>
            </a:r>
            <a:r>
              <a:rPr lang="en-US" sz="1600" dirty="0">
                <a:solidFill>
                  <a:schemeClr val="bg1"/>
                </a:solidFill>
              </a:rPr>
              <a:t> -</a:t>
            </a:r>
            <a:r>
              <a:rPr lang="en-US" sz="1600" dirty="0" err="1">
                <a:solidFill>
                  <a:schemeClr val="bg1"/>
                </a:solidFill>
              </a:rPr>
              <a:t>como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sentir</a:t>
            </a:r>
            <a:r>
              <a:rPr lang="en-US" sz="1600" dirty="0">
                <a:solidFill>
                  <a:schemeClr val="bg1"/>
                </a:solidFill>
              </a:rPr>
              <a:t> -HACER:CLV -SUS </a:t>
            </a:r>
            <a:r>
              <a:rPr lang="en-US" sz="1600" dirty="0" err="1">
                <a:solidFill>
                  <a:schemeClr val="bg1"/>
                </a:solidFill>
              </a:rPr>
              <a:t>verdad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uno:NUM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lugar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 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chi     </a:t>
            </a:r>
            <a:r>
              <a:rPr lang="en-US" sz="1600" dirty="0" err="1">
                <a:solidFill>
                  <a:schemeClr val="bg1"/>
                </a:solidFill>
              </a:rPr>
              <a:t>chu</a:t>
            </a:r>
            <a:r>
              <a:rPr lang="en-US" sz="1600" dirty="0">
                <a:solidFill>
                  <a:schemeClr val="bg1"/>
                </a:solidFill>
              </a:rPr>
              <a:t>    -</a:t>
            </a:r>
            <a:r>
              <a:rPr lang="en-US" sz="1600" dirty="0" err="1">
                <a:solidFill>
                  <a:schemeClr val="bg1"/>
                </a:solidFill>
              </a:rPr>
              <a:t>tyu</a:t>
            </a:r>
            <a:r>
              <a:rPr lang="en-US" sz="1600" dirty="0">
                <a:solidFill>
                  <a:schemeClr val="bg1"/>
                </a:solidFill>
              </a:rPr>
              <a:t>     kata      -</a:t>
            </a:r>
            <a:r>
              <a:rPr lang="en-US" sz="1600" dirty="0" err="1">
                <a:solidFill>
                  <a:schemeClr val="bg1"/>
                </a:solidFill>
              </a:rPr>
              <a:t>ji</a:t>
            </a:r>
            <a:r>
              <a:rPr lang="en-US" sz="1600" dirty="0">
                <a:solidFill>
                  <a:schemeClr val="bg1"/>
                </a:solidFill>
              </a:rPr>
              <a:t>  -n -mala                        </a:t>
            </a:r>
            <a:r>
              <a:rPr lang="en-US" sz="1600" dirty="0" err="1">
                <a:solidFill>
                  <a:schemeClr val="bg1"/>
                </a:solidFill>
              </a:rPr>
              <a:t>jun</a:t>
            </a:r>
            <a:r>
              <a:rPr lang="en-US" sz="1600" dirty="0">
                <a:solidFill>
                  <a:schemeClr val="bg1"/>
                </a:solidFill>
              </a:rPr>
              <a:t> -</a:t>
            </a:r>
            <a:r>
              <a:rPr lang="en-US" sz="1600" dirty="0" err="1">
                <a:solidFill>
                  <a:schemeClr val="bg1"/>
                </a:solidFill>
              </a:rPr>
              <a:t>ga</a:t>
            </a:r>
            <a:r>
              <a:rPr lang="en-US" sz="1600" dirty="0">
                <a:solidFill>
                  <a:schemeClr val="bg1"/>
                </a:solidFill>
              </a:rPr>
              <a:t>  -</a:t>
            </a:r>
            <a:r>
              <a:rPr lang="en-US" sz="1600" dirty="0" err="1">
                <a:solidFill>
                  <a:schemeClr val="bg1"/>
                </a:solidFill>
              </a:rPr>
              <a:t>ya</a:t>
            </a:r>
            <a:r>
              <a:rPr lang="en-US" sz="1600" dirty="0">
                <a:solidFill>
                  <a:schemeClr val="bg1"/>
                </a:solidFill>
              </a:rPr>
              <a:t>                    </a:t>
            </a:r>
            <a:r>
              <a:rPr lang="en-US" sz="1600" dirty="0" err="1">
                <a:solidFill>
                  <a:schemeClr val="bg1"/>
                </a:solidFill>
              </a:rPr>
              <a:t>tsaa</a:t>
            </a:r>
            <a:r>
              <a:rPr lang="en-US" sz="1600" dirty="0">
                <a:solidFill>
                  <a:schemeClr val="bg1"/>
                </a:solidFill>
              </a:rPr>
              <a:t>      </a:t>
            </a:r>
            <a:r>
              <a:rPr lang="en-US" sz="1600" dirty="0" err="1">
                <a:solidFill>
                  <a:srgbClr val="FF0000"/>
                </a:solidFill>
              </a:rPr>
              <a:t>bui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bui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endParaRPr lang="es-EC" sz="1600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árbol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sentar</a:t>
            </a:r>
            <a:r>
              <a:rPr lang="en-US" sz="1600" dirty="0">
                <a:solidFill>
                  <a:schemeClr val="bg1"/>
                </a:solidFill>
              </a:rPr>
              <a:t> -NEG </a:t>
            </a:r>
            <a:r>
              <a:rPr lang="en-US" sz="1600" dirty="0" err="1">
                <a:solidFill>
                  <a:schemeClr val="bg1"/>
                </a:solidFill>
              </a:rPr>
              <a:t>encontrar</a:t>
            </a:r>
            <a:r>
              <a:rPr lang="en-US" sz="1600" dirty="0">
                <a:solidFill>
                  <a:schemeClr val="bg1"/>
                </a:solidFill>
              </a:rPr>
              <a:t> -IR:GEN -EST -</a:t>
            </a:r>
            <a:r>
              <a:rPr lang="en-US" sz="1600" dirty="0" err="1">
                <a:solidFill>
                  <a:schemeClr val="bg1"/>
                </a:solidFill>
              </a:rPr>
              <a:t>cuando</a:t>
            </a:r>
            <a:r>
              <a:rPr lang="en-US" sz="1600" dirty="0">
                <a:solidFill>
                  <a:schemeClr val="bg1"/>
                </a:solidFill>
              </a:rPr>
              <a:t> DEM -LOC -ENF.CNTR </a:t>
            </a:r>
            <a:r>
              <a:rPr lang="en-US" sz="1600" dirty="0" err="1">
                <a:solidFill>
                  <a:schemeClr val="bg1"/>
                </a:solidFill>
              </a:rPr>
              <a:t>verdad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amontar:IDEO</a:t>
            </a:r>
            <a:r>
              <a:rPr lang="en-US" sz="1600" dirty="0">
                <a:solidFill>
                  <a:srgbClr val="FF0000"/>
                </a:solidFill>
              </a:rPr>
              <a:t> IDEO</a:t>
            </a:r>
            <a:endParaRPr lang="es-EC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 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tsu</a:t>
            </a:r>
            <a:r>
              <a:rPr lang="en-US" sz="1600" dirty="0">
                <a:solidFill>
                  <a:schemeClr val="bg1"/>
                </a:solidFill>
              </a:rPr>
              <a:t>     -n   -di   -n   -</a:t>
            </a:r>
            <a:r>
              <a:rPr lang="en-US" sz="1600" dirty="0" err="1">
                <a:solidFill>
                  <a:schemeClr val="bg1"/>
                </a:solidFill>
              </a:rPr>
              <a:t>tsu</a:t>
            </a:r>
            <a:r>
              <a:rPr lang="en-US" sz="1600" dirty="0">
                <a:solidFill>
                  <a:schemeClr val="bg1"/>
                </a:solidFill>
              </a:rPr>
              <a:t>                                kata           ere  - </a:t>
            </a:r>
            <a:r>
              <a:rPr lang="en-US" sz="1600" dirty="0" err="1">
                <a:solidFill>
                  <a:schemeClr val="bg1"/>
                </a:solidFill>
              </a:rPr>
              <a:t>ki</a:t>
            </a:r>
            <a:r>
              <a:rPr lang="en-US" sz="1600" dirty="0">
                <a:solidFill>
                  <a:schemeClr val="bg1"/>
                </a:solidFill>
              </a:rPr>
              <a:t> -mi                             </a:t>
            </a:r>
            <a:r>
              <a:rPr lang="en-US" sz="1600" dirty="0" err="1">
                <a:solidFill>
                  <a:schemeClr val="bg1"/>
                </a:solidFill>
              </a:rPr>
              <a:t>ya</a:t>
            </a:r>
            <a:r>
              <a:rPr lang="en-US" sz="1600" dirty="0">
                <a:solidFill>
                  <a:schemeClr val="bg1"/>
                </a:solidFill>
              </a:rPr>
              <a:t> -’          </a:t>
            </a:r>
            <a:r>
              <a:rPr lang="en-US" sz="1600" dirty="0" err="1">
                <a:solidFill>
                  <a:schemeClr val="bg1"/>
                </a:solidFill>
              </a:rPr>
              <a:t>ruku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dirty="0" err="1">
                <a:solidFill>
                  <a:schemeClr val="bg1"/>
                </a:solidFill>
              </a:rPr>
              <a:t>acostar</a:t>
            </a:r>
            <a:r>
              <a:rPr lang="en-US" sz="1600" dirty="0">
                <a:solidFill>
                  <a:schemeClr val="bg1"/>
                </a:solidFill>
              </a:rPr>
              <a:t> -EST -INCH -EST ACOSTAR:AUX </a:t>
            </a:r>
            <a:r>
              <a:rPr lang="en-US" sz="1600" dirty="0" err="1">
                <a:solidFill>
                  <a:schemeClr val="bg1"/>
                </a:solidFill>
              </a:rPr>
              <a:t>encontrar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mandar</a:t>
            </a:r>
            <a:r>
              <a:rPr lang="en-US" sz="1600" dirty="0">
                <a:solidFill>
                  <a:schemeClr val="bg1"/>
                </a:solidFill>
              </a:rPr>
              <a:t> - HACER:GEN -SITU 3   -POS hombre***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 </a:t>
            </a:r>
            <a:endParaRPr lang="es-EC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‘</a:t>
            </a:r>
            <a:r>
              <a:rPr lang="en-US" sz="1600" dirty="0" err="1">
                <a:solidFill>
                  <a:schemeClr val="bg1"/>
                </a:solidFill>
              </a:rPr>
              <a:t>Siendo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así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pensaba</a:t>
            </a:r>
            <a:r>
              <a:rPr lang="en-US" sz="1600" dirty="0">
                <a:solidFill>
                  <a:schemeClr val="bg1"/>
                </a:solidFill>
              </a:rPr>
              <a:t> ¿</a:t>
            </a:r>
            <a:r>
              <a:rPr lang="en-US" sz="1600" dirty="0" err="1">
                <a:solidFill>
                  <a:schemeClr val="bg1"/>
                </a:solidFill>
              </a:rPr>
              <a:t>Qué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estaría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haciendo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esa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mujer</a:t>
            </a:r>
            <a:r>
              <a:rPr lang="en-US" sz="1600" dirty="0">
                <a:solidFill>
                  <a:schemeClr val="bg1"/>
                </a:solidFill>
              </a:rPr>
              <a:t>?  </a:t>
            </a:r>
            <a:r>
              <a:rPr lang="en-US" sz="1600" dirty="0" err="1">
                <a:solidFill>
                  <a:schemeClr val="bg1"/>
                </a:solidFill>
              </a:rPr>
              <a:t>Entonces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cuando</a:t>
            </a:r>
            <a:r>
              <a:rPr lang="en-US" sz="1600" dirty="0">
                <a:solidFill>
                  <a:schemeClr val="bg1"/>
                </a:solidFill>
              </a:rPr>
              <a:t> la </a:t>
            </a:r>
            <a:r>
              <a:rPr lang="en-US" sz="1600" dirty="0" err="1">
                <a:solidFill>
                  <a:schemeClr val="bg1"/>
                </a:solidFill>
              </a:rPr>
              <a:t>encontró</a:t>
            </a:r>
            <a:r>
              <a:rPr lang="en-US" sz="1600" dirty="0">
                <a:solidFill>
                  <a:schemeClr val="bg1"/>
                </a:solidFill>
              </a:rPr>
              <a:t> en un </a:t>
            </a:r>
            <a:r>
              <a:rPr lang="en-US" sz="1600" dirty="0" err="1">
                <a:solidFill>
                  <a:schemeClr val="bg1"/>
                </a:solidFill>
              </a:rPr>
              <a:t>lugar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donde</a:t>
            </a:r>
            <a:r>
              <a:rPr lang="en-US" sz="1600" dirty="0">
                <a:solidFill>
                  <a:schemeClr val="bg1"/>
                </a:solidFill>
              </a:rPr>
              <a:t> no hay </a:t>
            </a:r>
            <a:r>
              <a:rPr lang="en-US" sz="1600" dirty="0" err="1">
                <a:solidFill>
                  <a:schemeClr val="bg1"/>
                </a:solidFill>
              </a:rPr>
              <a:t>árbol</a:t>
            </a:r>
            <a:r>
              <a:rPr lang="en-US" sz="1600" dirty="0">
                <a:solidFill>
                  <a:schemeClr val="bg1"/>
                </a:solidFill>
              </a:rPr>
              <a:t> (</a:t>
            </a:r>
            <a:r>
              <a:rPr lang="en-US" sz="1600" dirty="0" err="1">
                <a:solidFill>
                  <a:schemeClr val="bg1"/>
                </a:solidFill>
              </a:rPr>
              <a:t>ella</a:t>
            </a:r>
            <a:r>
              <a:rPr lang="en-US" sz="1600" dirty="0">
                <a:solidFill>
                  <a:schemeClr val="bg1"/>
                </a:solidFill>
              </a:rPr>
              <a:t>) </a:t>
            </a:r>
            <a:r>
              <a:rPr lang="en-US" sz="1600" dirty="0" err="1">
                <a:solidFill>
                  <a:schemeClr val="bg1"/>
                </a:solidFill>
              </a:rPr>
              <a:t>estaba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amontado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bui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bui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y la </a:t>
            </a:r>
            <a:r>
              <a:rPr lang="en-US" sz="1600" dirty="0" err="1">
                <a:solidFill>
                  <a:schemeClr val="bg1"/>
                </a:solidFill>
              </a:rPr>
              <a:t>vio</a:t>
            </a:r>
            <a:r>
              <a:rPr lang="en-US" sz="1600" dirty="0">
                <a:solidFill>
                  <a:schemeClr val="bg1"/>
                </a:solidFill>
              </a:rPr>
              <a:t> el </a:t>
            </a:r>
            <a:r>
              <a:rPr lang="en-US" sz="1600" dirty="0" err="1">
                <a:solidFill>
                  <a:schemeClr val="bg1"/>
                </a:solidFill>
              </a:rPr>
              <a:t>marido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en-US" sz="1600" dirty="0" smtClean="0">
                <a:solidFill>
                  <a:schemeClr val="bg1"/>
                </a:solidFill>
              </a:rPr>
              <a:t>[CHAug0603S1 0004]</a:t>
            </a:r>
            <a:endParaRPr lang="es-EC" sz="1600" dirty="0">
              <a:solidFill>
                <a:schemeClr val="bg1"/>
              </a:solidFill>
            </a:endParaRPr>
          </a:p>
          <a:p>
            <a:endParaRPr lang="es-EC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0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420888"/>
            <a:ext cx="56166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5400" smtClean="0">
                <a:solidFill>
                  <a:schemeClr val="bg1"/>
                </a:solidFill>
              </a:rPr>
              <a:t>Muchas gracias </a:t>
            </a:r>
            <a:r>
              <a:rPr lang="es-EC" sz="5400" dirty="0" smtClean="0">
                <a:solidFill>
                  <a:schemeClr val="bg1"/>
                </a:solidFill>
              </a:rPr>
              <a:t>a todos</a:t>
            </a:r>
            <a:r>
              <a:rPr lang="en-US" sz="5400" dirty="0" smtClean="0">
                <a:solidFill>
                  <a:schemeClr val="bg1"/>
                </a:solidFill>
              </a:rPr>
              <a:t>:</a:t>
            </a:r>
            <a:endParaRPr lang="es-EC" sz="5400" dirty="0" smtClean="0">
              <a:solidFill>
                <a:schemeClr val="bg1"/>
              </a:solidFill>
            </a:endParaRPr>
          </a:p>
          <a:p>
            <a:pPr algn="ctr"/>
            <a:r>
              <a:rPr lang="es-EC" sz="2800" dirty="0" smtClean="0">
                <a:solidFill>
                  <a:schemeClr val="bg1"/>
                </a:solidFill>
              </a:rPr>
              <a:t>Johnny </a:t>
            </a:r>
            <a:r>
              <a:rPr lang="es-EC" sz="2800" dirty="0" err="1" smtClean="0">
                <a:solidFill>
                  <a:schemeClr val="bg1"/>
                </a:solidFill>
              </a:rPr>
              <a:t>Pianchiche</a:t>
            </a:r>
            <a:endParaRPr lang="es-EC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4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74162"/>
            <a:ext cx="3635896" cy="5567206"/>
          </a:xfrm>
        </p:spPr>
        <p:txBody>
          <a:bodyPr>
            <a:normAutofit/>
          </a:bodyPr>
          <a:lstStyle/>
          <a:p>
            <a:pPr algn="l"/>
            <a:r>
              <a:rPr lang="es-EC" sz="2400" dirty="0" smtClean="0">
                <a:solidFill>
                  <a:schemeClr val="bg1"/>
                </a:solidFill>
              </a:rPr>
              <a:t>Cerca de 10000  </a:t>
            </a:r>
            <a:r>
              <a:rPr lang="es-EC" sz="2400" dirty="0" err="1" smtClean="0">
                <a:solidFill>
                  <a:schemeClr val="bg1"/>
                </a:solidFill>
              </a:rPr>
              <a:t>chachis</a:t>
            </a:r>
            <a:r>
              <a:rPr lang="es-EC" sz="2400" dirty="0" smtClean="0">
                <a:solidFill>
                  <a:schemeClr val="bg1"/>
                </a:solidFill>
              </a:rPr>
              <a:t> viven al norte de Esmeraldas, Ecuador.</a:t>
            </a:r>
          </a:p>
          <a:p>
            <a:pPr algn="l"/>
            <a:r>
              <a:rPr lang="es-EC" sz="2400" dirty="0" smtClean="0">
                <a:solidFill>
                  <a:schemeClr val="bg1"/>
                </a:solidFill>
              </a:rPr>
              <a:t>Su idioma natal es </a:t>
            </a:r>
            <a:r>
              <a:rPr lang="es-EC" sz="2400" dirty="0" err="1" smtClean="0">
                <a:solidFill>
                  <a:schemeClr val="bg1"/>
                </a:solidFill>
              </a:rPr>
              <a:t>Cha’fiki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de la </a:t>
            </a:r>
            <a:r>
              <a:rPr lang="es-EC" sz="2400" dirty="0" smtClean="0">
                <a:solidFill>
                  <a:schemeClr val="bg1"/>
                </a:solidFill>
              </a:rPr>
              <a:t>Familia lingüística </a:t>
            </a:r>
            <a:r>
              <a:rPr lang="es-EC" sz="2400" dirty="0" err="1" smtClean="0">
                <a:solidFill>
                  <a:schemeClr val="bg1"/>
                </a:solidFill>
              </a:rPr>
              <a:t>Barbacoan</a:t>
            </a:r>
            <a:r>
              <a:rPr lang="es-EC" sz="2400" dirty="0" smtClean="0">
                <a:solidFill>
                  <a:schemeClr val="bg1"/>
                </a:solidFill>
              </a:rPr>
              <a:t>, la cual incluye </a:t>
            </a:r>
            <a:r>
              <a:rPr lang="es-EC" sz="2400" dirty="0" err="1" smtClean="0">
                <a:solidFill>
                  <a:schemeClr val="bg1"/>
                </a:solidFill>
              </a:rPr>
              <a:t>Tsáfiki</a:t>
            </a:r>
            <a:r>
              <a:rPr lang="es-EC" sz="2400" dirty="0" smtClean="0">
                <a:solidFill>
                  <a:schemeClr val="bg1"/>
                </a:solidFill>
              </a:rPr>
              <a:t> (Ecuador), </a:t>
            </a:r>
            <a:r>
              <a:rPr lang="es-EC" sz="2400" dirty="0" err="1" smtClean="0">
                <a:solidFill>
                  <a:schemeClr val="bg1"/>
                </a:solidFill>
              </a:rPr>
              <a:t>Awa</a:t>
            </a:r>
            <a:r>
              <a:rPr lang="es-EC" sz="2400" dirty="0" smtClean="0">
                <a:solidFill>
                  <a:schemeClr val="bg1"/>
                </a:solidFill>
              </a:rPr>
              <a:t> </a:t>
            </a:r>
            <a:r>
              <a:rPr lang="es-EC" sz="2400" dirty="0" err="1" smtClean="0">
                <a:solidFill>
                  <a:schemeClr val="bg1"/>
                </a:solidFill>
              </a:rPr>
              <a:t>pit</a:t>
            </a:r>
            <a:r>
              <a:rPr lang="es-EC" sz="2400" dirty="0" smtClean="0">
                <a:solidFill>
                  <a:schemeClr val="bg1"/>
                </a:solidFill>
              </a:rPr>
              <a:t> (región de frontera entre Ecuador y Colombia), </a:t>
            </a:r>
            <a:r>
              <a:rPr lang="es-EC" sz="2400" dirty="0" err="1" smtClean="0">
                <a:solidFill>
                  <a:schemeClr val="bg1"/>
                </a:solidFill>
              </a:rPr>
              <a:t>Guambiano</a:t>
            </a:r>
            <a:r>
              <a:rPr lang="es-EC" sz="2400" dirty="0" smtClean="0">
                <a:solidFill>
                  <a:schemeClr val="bg1"/>
                </a:solidFill>
              </a:rPr>
              <a:t> (Colombia) y </a:t>
            </a:r>
            <a:r>
              <a:rPr lang="es-EC" sz="2400" dirty="0" err="1" smtClean="0">
                <a:solidFill>
                  <a:schemeClr val="bg1"/>
                </a:solidFill>
              </a:rPr>
              <a:t>Totoró</a:t>
            </a:r>
            <a:r>
              <a:rPr lang="es-EC" sz="2400" dirty="0" smtClean="0">
                <a:solidFill>
                  <a:schemeClr val="bg1"/>
                </a:solidFill>
              </a:rPr>
              <a:t>  (Colombia).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527831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600" dirty="0" smtClean="0">
                <a:solidFill>
                  <a:schemeClr val="bg1"/>
                </a:solidFill>
              </a:rPr>
              <a:t>Los </a:t>
            </a:r>
            <a:r>
              <a:rPr lang="es-EC" sz="3600" dirty="0" err="1" smtClean="0">
                <a:solidFill>
                  <a:schemeClr val="bg1"/>
                </a:solidFill>
              </a:rPr>
              <a:t>Chachila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5464" y="1988840"/>
            <a:ext cx="5244075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urved Left Arrow 8"/>
          <p:cNvSpPr/>
          <p:nvPr/>
        </p:nvSpPr>
        <p:spPr>
          <a:xfrm>
            <a:off x="6017501" y="743331"/>
            <a:ext cx="1080000" cy="2052000"/>
          </a:xfrm>
          <a:prstGeom prst="curved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4" y="1412776"/>
            <a:ext cx="6400800" cy="4104456"/>
          </a:xfrm>
        </p:spPr>
        <p:txBody>
          <a:bodyPr>
            <a:normAutofit/>
          </a:bodyPr>
          <a:lstStyle/>
          <a:p>
            <a:pPr algn="just"/>
            <a:r>
              <a:rPr lang="es-EC" sz="2000" dirty="0" smtClean="0">
                <a:solidFill>
                  <a:schemeClr val="bg1"/>
                </a:solidFill>
              </a:rPr>
              <a:t>Es una representación vivida de una idea en el sonido. Una palabra a menudo onomatopéyica que describe un predicado, un calificativo o un adverbio respecto a la manera: el color, el sonido, el olor, la acción, el estado o la intensidad (</a:t>
            </a:r>
            <a:r>
              <a:rPr lang="es-EC" sz="2000" dirty="0" err="1" smtClean="0">
                <a:solidFill>
                  <a:schemeClr val="bg1"/>
                </a:solidFill>
              </a:rPr>
              <a:t>Doke</a:t>
            </a:r>
            <a:r>
              <a:rPr lang="es-EC" sz="2000" dirty="0" smtClean="0">
                <a:solidFill>
                  <a:schemeClr val="bg1"/>
                </a:solidFill>
              </a:rPr>
              <a:t> ,1935:118)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672" y="591071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chemeClr val="bg1"/>
                </a:solidFill>
              </a:rPr>
              <a:t>IDEÓFONO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0688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chemeClr val="bg1"/>
                </a:solidFill>
              </a:rPr>
              <a:t>Campos semánticos de </a:t>
            </a:r>
            <a:r>
              <a:rPr lang="es-EC" sz="2400" dirty="0" err="1" smtClean="0">
                <a:solidFill>
                  <a:schemeClr val="bg1"/>
                </a:solidFill>
              </a:rPr>
              <a:t>ideófonos</a:t>
            </a:r>
            <a:r>
              <a:rPr lang="es-EC" sz="2400" dirty="0" smtClean="0">
                <a:solidFill>
                  <a:schemeClr val="bg1"/>
                </a:solidFill>
              </a:rPr>
              <a:t> en </a:t>
            </a:r>
            <a:r>
              <a:rPr lang="es-EC" sz="2400" dirty="0" err="1" smtClean="0">
                <a:solidFill>
                  <a:schemeClr val="bg1"/>
                </a:solidFill>
              </a:rPr>
              <a:t>Cha’fiki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412776"/>
            <a:ext cx="36724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u="sng" dirty="0" smtClean="0">
                <a:solidFill>
                  <a:schemeClr val="bg1"/>
                </a:solidFill>
              </a:rPr>
              <a:t>Sonido humano</a:t>
            </a:r>
          </a:p>
          <a:p>
            <a:r>
              <a:rPr lang="es-EC" sz="1600" i="1" dirty="0" err="1" smtClean="0">
                <a:solidFill>
                  <a:schemeClr val="bg1"/>
                </a:solidFill>
              </a:rPr>
              <a:t>jaja</a:t>
            </a:r>
            <a:r>
              <a:rPr lang="es-EC" sz="1600" i="1" dirty="0" smtClean="0">
                <a:solidFill>
                  <a:schemeClr val="bg1"/>
                </a:solidFill>
              </a:rPr>
              <a:t> </a:t>
            </a:r>
            <a:r>
              <a:rPr lang="es-EC" sz="1600" i="1" dirty="0" err="1">
                <a:solidFill>
                  <a:schemeClr val="bg1"/>
                </a:solidFill>
              </a:rPr>
              <a:t>ja</a:t>
            </a:r>
            <a:r>
              <a:rPr lang="es-EC" sz="1600" i="1" dirty="0">
                <a:solidFill>
                  <a:schemeClr val="bg1"/>
                </a:solidFill>
              </a:rPr>
              <a:t>  </a:t>
            </a:r>
            <a:r>
              <a:rPr lang="es-EC" sz="1600" i="1" dirty="0" err="1" smtClean="0">
                <a:solidFill>
                  <a:schemeClr val="bg1"/>
                </a:solidFill>
              </a:rPr>
              <a:t>ja</a:t>
            </a:r>
            <a:r>
              <a:rPr lang="es-EC" sz="1600" i="1" dirty="0" smtClean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risa  con la boca bien abierta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 smtClean="0">
                <a:solidFill>
                  <a:schemeClr val="bg1"/>
                </a:solidFill>
              </a:rPr>
              <a:t>waa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gritar con la boca media 	abierta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>
                <a:solidFill>
                  <a:schemeClr val="bg1"/>
                </a:solidFill>
              </a:rPr>
              <a:t>w</a:t>
            </a:r>
            <a:r>
              <a:rPr lang="es-EC" sz="1600" i="1" dirty="0" err="1" smtClean="0">
                <a:solidFill>
                  <a:schemeClr val="bg1"/>
                </a:solidFill>
              </a:rPr>
              <a:t>iii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silbar </a:t>
            </a:r>
            <a:r>
              <a:rPr lang="es-EC" sz="1600" dirty="0">
                <a:solidFill>
                  <a:schemeClr val="bg1"/>
                </a:solidFill>
              </a:rPr>
              <a:t>con </a:t>
            </a:r>
            <a:r>
              <a:rPr lang="es-EC" sz="1600" dirty="0" smtClean="0">
                <a:solidFill>
                  <a:schemeClr val="bg1"/>
                </a:solidFill>
              </a:rPr>
              <a:t>un dedo metido en 	la boca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>
                <a:solidFill>
                  <a:schemeClr val="bg1"/>
                </a:solidFill>
              </a:rPr>
              <a:t>s</a:t>
            </a:r>
            <a:r>
              <a:rPr lang="es-EC" sz="1600" i="1" dirty="0" err="1" smtClean="0">
                <a:solidFill>
                  <a:schemeClr val="bg1"/>
                </a:solidFill>
              </a:rPr>
              <a:t>hushu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silbar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 smtClean="0">
                <a:solidFill>
                  <a:schemeClr val="bg1"/>
                </a:solidFill>
              </a:rPr>
              <a:t>kutu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sonido que se produce al 	tomar agua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>
                <a:solidFill>
                  <a:schemeClr val="bg1"/>
                </a:solidFill>
              </a:rPr>
              <a:t>p</a:t>
            </a:r>
            <a:r>
              <a:rPr lang="es-EC" sz="1600" i="1" dirty="0" err="1" smtClean="0">
                <a:solidFill>
                  <a:schemeClr val="bg1"/>
                </a:solidFill>
              </a:rPr>
              <a:t>apu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exclamación  para llamar la 	atención</a:t>
            </a:r>
            <a:endParaRPr lang="en-US" sz="1600" u="sng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5976" y="1412776"/>
            <a:ext cx="403244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u="sng" dirty="0" smtClean="0">
                <a:solidFill>
                  <a:schemeClr val="bg1"/>
                </a:solidFill>
              </a:rPr>
              <a:t>Sonido animal</a:t>
            </a:r>
          </a:p>
          <a:p>
            <a:r>
              <a:rPr lang="es-EC" sz="1600" i="1" dirty="0" err="1">
                <a:solidFill>
                  <a:schemeClr val="bg1"/>
                </a:solidFill>
              </a:rPr>
              <a:t>k</a:t>
            </a:r>
            <a:r>
              <a:rPr lang="es-EC" sz="1600" i="1" dirty="0" err="1" smtClean="0">
                <a:solidFill>
                  <a:schemeClr val="bg1"/>
                </a:solidFill>
              </a:rPr>
              <a:t>aallu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canto </a:t>
            </a:r>
            <a:r>
              <a:rPr lang="es-EC" sz="1600" dirty="0">
                <a:solidFill>
                  <a:schemeClr val="bg1"/>
                </a:solidFill>
              </a:rPr>
              <a:t>de </a:t>
            </a:r>
            <a:r>
              <a:rPr lang="es-EC" sz="1600" dirty="0" smtClean="0">
                <a:solidFill>
                  <a:schemeClr val="bg1"/>
                </a:solidFill>
              </a:rPr>
              <a:t>un pavo cuando está	bravo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 smtClean="0">
                <a:solidFill>
                  <a:schemeClr val="bg1"/>
                </a:solidFill>
              </a:rPr>
              <a:t>kiikiirikii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canto </a:t>
            </a:r>
            <a:r>
              <a:rPr lang="es-EC" sz="1600" dirty="0">
                <a:solidFill>
                  <a:schemeClr val="bg1"/>
                </a:solidFill>
              </a:rPr>
              <a:t>de gallo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 smtClean="0">
                <a:solidFill>
                  <a:schemeClr val="bg1"/>
                </a:solidFill>
              </a:rPr>
              <a:t>piyu</a:t>
            </a:r>
            <a:r>
              <a:rPr lang="es-EC" sz="1600" dirty="0" smtClean="0">
                <a:solidFill>
                  <a:schemeClr val="bg1"/>
                </a:solidFill>
              </a:rPr>
              <a:t> 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chillido de pollos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 smtClean="0">
                <a:solidFill>
                  <a:schemeClr val="bg1"/>
                </a:solidFill>
              </a:rPr>
              <a:t>turututun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sonido </a:t>
            </a:r>
            <a:r>
              <a:rPr lang="es-EC" sz="1600" dirty="0">
                <a:solidFill>
                  <a:schemeClr val="bg1"/>
                </a:solidFill>
              </a:rPr>
              <a:t>que hace el pájaro </a:t>
            </a:r>
            <a:r>
              <a:rPr lang="es-EC" sz="1600" dirty="0" smtClean="0">
                <a:solidFill>
                  <a:schemeClr val="bg1"/>
                </a:solidFill>
              </a:rPr>
              <a:t> 		carpintero  cuando golpea una 	madera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 smtClean="0">
                <a:solidFill>
                  <a:schemeClr val="bg1"/>
                </a:solidFill>
              </a:rPr>
              <a:t>wiish</a:t>
            </a:r>
            <a:r>
              <a:rPr lang="es-EC" sz="1600" dirty="0" smtClean="0">
                <a:solidFill>
                  <a:schemeClr val="bg1"/>
                </a:solidFill>
              </a:rPr>
              <a:t>	sonido de un </a:t>
            </a:r>
            <a:r>
              <a:rPr lang="es-EC" sz="1600" dirty="0">
                <a:solidFill>
                  <a:schemeClr val="bg1"/>
                </a:solidFill>
              </a:rPr>
              <a:t>pájaro </a:t>
            </a:r>
            <a:r>
              <a:rPr lang="es-EC" sz="1600" dirty="0" smtClean="0">
                <a:solidFill>
                  <a:schemeClr val="bg1"/>
                </a:solidFill>
              </a:rPr>
              <a:t>cuando se 	escucha cerca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>
                <a:solidFill>
                  <a:schemeClr val="bg1"/>
                </a:solidFill>
              </a:rPr>
              <a:t>w</a:t>
            </a:r>
            <a:r>
              <a:rPr lang="es-EC" sz="1600" i="1" dirty="0" err="1" smtClean="0">
                <a:solidFill>
                  <a:schemeClr val="bg1"/>
                </a:solidFill>
              </a:rPr>
              <a:t>ao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ladrido de un perro</a:t>
            </a:r>
          </a:p>
          <a:p>
            <a:r>
              <a:rPr lang="es-EC" sz="1600" i="1" dirty="0" err="1">
                <a:solidFill>
                  <a:schemeClr val="bg1"/>
                </a:solidFill>
              </a:rPr>
              <a:t>w</a:t>
            </a:r>
            <a:r>
              <a:rPr lang="es-EC" sz="1600" i="1" dirty="0" err="1" smtClean="0">
                <a:solidFill>
                  <a:schemeClr val="bg1"/>
                </a:solidFill>
              </a:rPr>
              <a:t>iih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grito </a:t>
            </a:r>
            <a:r>
              <a:rPr lang="es-EC" sz="1600" dirty="0">
                <a:solidFill>
                  <a:schemeClr val="bg1"/>
                </a:solidFill>
              </a:rPr>
              <a:t>de </a:t>
            </a:r>
            <a:r>
              <a:rPr lang="es-EC" sz="1600" dirty="0" smtClean="0">
                <a:solidFill>
                  <a:schemeClr val="bg1"/>
                </a:solidFill>
              </a:rPr>
              <a:t>un cerdo cuando es 	amarrado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>
                <a:solidFill>
                  <a:schemeClr val="bg1"/>
                </a:solidFill>
              </a:rPr>
              <a:t>w</a:t>
            </a:r>
            <a:r>
              <a:rPr lang="es-EC" sz="1600" i="1" dirty="0" err="1" smtClean="0">
                <a:solidFill>
                  <a:schemeClr val="bg1"/>
                </a:solidFill>
              </a:rPr>
              <a:t>iijiji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relinchar de un caballo</a:t>
            </a:r>
          </a:p>
          <a:p>
            <a:r>
              <a:rPr lang="es-EC" sz="1600" i="1" dirty="0" err="1">
                <a:solidFill>
                  <a:schemeClr val="bg1"/>
                </a:solidFill>
              </a:rPr>
              <a:t>w</a:t>
            </a:r>
            <a:r>
              <a:rPr lang="es-EC" sz="1600" i="1" dirty="0" err="1" smtClean="0">
                <a:solidFill>
                  <a:schemeClr val="bg1"/>
                </a:solidFill>
              </a:rPr>
              <a:t>ee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sonido </a:t>
            </a:r>
            <a:r>
              <a:rPr lang="es-EC" sz="1600" dirty="0">
                <a:solidFill>
                  <a:schemeClr val="bg1"/>
                </a:solidFill>
              </a:rPr>
              <a:t>de </a:t>
            </a:r>
            <a:r>
              <a:rPr lang="es-EC" sz="1600" dirty="0" smtClean="0">
                <a:solidFill>
                  <a:schemeClr val="bg1"/>
                </a:solidFill>
              </a:rPr>
              <a:t>chivito 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es-EC" sz="1600" i="1" dirty="0" err="1" smtClean="0">
                <a:solidFill>
                  <a:schemeClr val="bg1"/>
                </a:solidFill>
              </a:rPr>
              <a:t>maoou</a:t>
            </a:r>
            <a:r>
              <a:rPr lang="es-EC" sz="1600" dirty="0">
                <a:solidFill>
                  <a:schemeClr val="bg1"/>
                </a:solidFill>
              </a:rPr>
              <a:t>	</a:t>
            </a:r>
            <a:r>
              <a:rPr lang="es-EC" sz="1600" dirty="0" smtClean="0">
                <a:solidFill>
                  <a:schemeClr val="bg1"/>
                </a:solidFill>
              </a:rPr>
              <a:t>grito </a:t>
            </a:r>
            <a:r>
              <a:rPr lang="es-EC" sz="1600" dirty="0">
                <a:solidFill>
                  <a:schemeClr val="bg1"/>
                </a:solidFill>
              </a:rPr>
              <a:t>de </a:t>
            </a:r>
            <a:r>
              <a:rPr lang="es-EC" sz="1600" dirty="0" smtClean="0">
                <a:solidFill>
                  <a:schemeClr val="bg1"/>
                </a:solidFill>
              </a:rPr>
              <a:t>tigre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548680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Sonido objeto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124744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>
                <a:solidFill>
                  <a:schemeClr val="bg1"/>
                </a:solidFill>
              </a:rPr>
              <a:t>t</a:t>
            </a:r>
            <a:r>
              <a:rPr lang="es-EC" i="1" dirty="0" err="1" smtClean="0">
                <a:solidFill>
                  <a:schemeClr val="bg1"/>
                </a:solidFill>
              </a:rPr>
              <a:t>aj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sonido de un golpe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smtClean="0">
                <a:solidFill>
                  <a:schemeClr val="bg1"/>
                </a:solidFill>
              </a:rPr>
              <a:t>pun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golpear de un hacha sobre 	leña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dijtya</a:t>
            </a:r>
            <a:r>
              <a:rPr lang="es-EC" dirty="0" smtClean="0">
                <a:solidFill>
                  <a:schemeClr val="bg1"/>
                </a:solidFill>
              </a:rPr>
              <a:t>	sonido cuando se está 	chamuscando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shilla</a:t>
            </a:r>
            <a:r>
              <a:rPr lang="es-EC" dirty="0" smtClean="0">
                <a:solidFill>
                  <a:schemeClr val="bg1"/>
                </a:solidFill>
              </a:rPr>
              <a:t>	sonido que se produce al 	resbalar algo sobre lodo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4048" y="620688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Sabor</a:t>
            </a:r>
            <a:r>
              <a:rPr lang="es-EC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04048" y="1052736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 smtClean="0">
                <a:solidFill>
                  <a:schemeClr val="bg1"/>
                </a:solidFill>
              </a:rPr>
              <a:t>abu</a:t>
            </a:r>
            <a:r>
              <a:rPr lang="es-EC" dirty="0" smtClean="0">
                <a:solidFill>
                  <a:schemeClr val="bg1"/>
                </a:solidFill>
              </a:rPr>
              <a:t> 	sabroso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shiwi</a:t>
            </a:r>
            <a:r>
              <a:rPr lang="es-EC" dirty="0" smtClean="0">
                <a:solidFill>
                  <a:schemeClr val="bg1"/>
                </a:solidFill>
              </a:rPr>
              <a:t>	agrio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32040" y="2276872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Emoción y expresión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04048" y="2708920"/>
            <a:ext cx="38164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 smtClean="0">
                <a:solidFill>
                  <a:schemeClr val="bg1"/>
                </a:solidFill>
              </a:rPr>
              <a:t>nij</a:t>
            </a:r>
            <a:r>
              <a:rPr lang="es-EC" dirty="0" smtClean="0">
                <a:solidFill>
                  <a:schemeClr val="bg1"/>
                </a:solidFill>
              </a:rPr>
              <a:t>	mueca de asco</a:t>
            </a:r>
          </a:p>
          <a:p>
            <a:r>
              <a:rPr lang="es-EC" i="1" dirty="0" smtClean="0">
                <a:solidFill>
                  <a:schemeClr val="bg1"/>
                </a:solidFill>
              </a:rPr>
              <a:t>ture</a:t>
            </a:r>
            <a:r>
              <a:rPr lang="es-EC" dirty="0" smtClean="0">
                <a:solidFill>
                  <a:schemeClr val="bg1"/>
                </a:solidFill>
              </a:rPr>
              <a:t>	mueca en la que mueve la 	boca hacía un lado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uuka</a:t>
            </a:r>
            <a:r>
              <a:rPr lang="es-EC" dirty="0" smtClean="0">
                <a:solidFill>
                  <a:schemeClr val="bg1"/>
                </a:solidFill>
              </a:rPr>
              <a:t>	reír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dajka</a:t>
            </a:r>
            <a:r>
              <a:rPr lang="es-EC" dirty="0" smtClean="0">
                <a:solidFill>
                  <a:schemeClr val="bg1"/>
                </a:solidFill>
              </a:rPr>
              <a:t>	feliz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ajaa</a:t>
            </a:r>
            <a:r>
              <a:rPr lang="es-EC" dirty="0" smtClean="0">
                <a:solidFill>
                  <a:schemeClr val="bg1"/>
                </a:solidFill>
              </a:rPr>
              <a:t>	enojado</a:t>
            </a:r>
          </a:p>
          <a:p>
            <a:r>
              <a:rPr lang="es-EC" dirty="0" smtClean="0">
                <a:solidFill>
                  <a:schemeClr val="bg1"/>
                </a:solidFill>
              </a:rPr>
              <a:t> </a:t>
            </a:r>
          </a:p>
          <a:p>
            <a:endParaRPr lang="es-EC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0466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Corporal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92696"/>
            <a:ext cx="309634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solidFill>
                  <a:schemeClr val="bg1"/>
                </a:solidFill>
              </a:rPr>
              <a:t>		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>
                <a:solidFill>
                  <a:schemeClr val="bg1"/>
                </a:solidFill>
              </a:rPr>
              <a:t>t</a:t>
            </a:r>
            <a:r>
              <a:rPr lang="es-EC" i="1" dirty="0" err="1" smtClean="0">
                <a:solidFill>
                  <a:schemeClr val="bg1"/>
                </a:solidFill>
              </a:rPr>
              <a:t>yatya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indicar  sentarse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uuka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err="1" smtClean="0">
                <a:solidFill>
                  <a:schemeClr val="bg1"/>
                </a:solidFill>
              </a:rPr>
              <a:t>sonreir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kasa</a:t>
            </a:r>
            <a:r>
              <a:rPr lang="es-EC" dirty="0" smtClean="0">
                <a:solidFill>
                  <a:schemeClr val="bg1"/>
                </a:solidFill>
              </a:rPr>
              <a:t>’	bostezar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jash</a:t>
            </a:r>
            <a:r>
              <a:rPr lang="es-EC" dirty="0" smtClean="0">
                <a:solidFill>
                  <a:schemeClr val="bg1"/>
                </a:solidFill>
              </a:rPr>
              <a:t>	estornudar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jaj</a:t>
            </a:r>
            <a:r>
              <a:rPr lang="es-EC" dirty="0" smtClean="0">
                <a:solidFill>
                  <a:schemeClr val="bg1"/>
                </a:solidFill>
              </a:rPr>
              <a:t>	ahogo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pechij</a:t>
            </a:r>
            <a:r>
              <a:rPr lang="es-EC" dirty="0" smtClean="0">
                <a:solidFill>
                  <a:schemeClr val="bg1"/>
                </a:solidFill>
              </a:rPr>
              <a:t>	pedo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piri</a:t>
            </a:r>
            <a:r>
              <a:rPr lang="es-EC" dirty="0" smtClean="0">
                <a:solidFill>
                  <a:schemeClr val="bg1"/>
                </a:solidFill>
              </a:rPr>
              <a:t>’	pedo suave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kacha</a:t>
            </a:r>
            <a:r>
              <a:rPr lang="es-EC" dirty="0" smtClean="0">
                <a:solidFill>
                  <a:schemeClr val="bg1"/>
                </a:solidFill>
              </a:rPr>
              <a:t>	vomitar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buuke</a:t>
            </a:r>
            <a:r>
              <a:rPr lang="es-EC" dirty="0" smtClean="0">
                <a:solidFill>
                  <a:schemeClr val="bg1"/>
                </a:solidFill>
              </a:rPr>
              <a:t>	roncar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67944" y="33265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Movimiento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95936" y="764704"/>
            <a:ext cx="44644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>
                <a:solidFill>
                  <a:schemeClr val="bg1"/>
                </a:solidFill>
              </a:rPr>
              <a:t>a</a:t>
            </a:r>
            <a:r>
              <a:rPr lang="es-EC" i="1" dirty="0" err="1" smtClean="0">
                <a:solidFill>
                  <a:schemeClr val="bg1"/>
                </a:solidFill>
              </a:rPr>
              <a:t>li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agitar manos,  ramas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>
                <a:solidFill>
                  <a:schemeClr val="bg1"/>
                </a:solidFill>
              </a:rPr>
              <a:t>b</a:t>
            </a:r>
            <a:r>
              <a:rPr lang="es-EC" i="1" dirty="0" err="1" smtClean="0">
                <a:solidFill>
                  <a:schemeClr val="bg1"/>
                </a:solidFill>
              </a:rPr>
              <a:t>arebare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lejos	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>
                <a:solidFill>
                  <a:schemeClr val="bg1"/>
                </a:solidFill>
              </a:rPr>
              <a:t>b</a:t>
            </a:r>
            <a:r>
              <a:rPr lang="es-EC" i="1" dirty="0" err="1" smtClean="0">
                <a:solidFill>
                  <a:schemeClr val="bg1"/>
                </a:solidFill>
              </a:rPr>
              <a:t>ui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amontonado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daschi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despedazar en partes algo largo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>
                <a:solidFill>
                  <a:schemeClr val="bg1"/>
                </a:solidFill>
              </a:rPr>
              <a:t>s</a:t>
            </a:r>
            <a:r>
              <a:rPr lang="es-EC" i="1" dirty="0" err="1" smtClean="0">
                <a:solidFill>
                  <a:schemeClr val="bg1"/>
                </a:solidFill>
              </a:rPr>
              <a:t>hillalla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rodar rápido de un tronco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>
                <a:solidFill>
                  <a:schemeClr val="bg1"/>
                </a:solidFill>
              </a:rPr>
              <a:t>j</a:t>
            </a:r>
            <a:r>
              <a:rPr lang="es-EC" i="1" dirty="0" smtClean="0">
                <a:solidFill>
                  <a:schemeClr val="bg1"/>
                </a:solidFill>
              </a:rPr>
              <a:t>ai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tascar</a:t>
            </a:r>
            <a:r>
              <a:rPr lang="es-EC" dirty="0">
                <a:solidFill>
                  <a:schemeClr val="bg1"/>
                </a:solidFill>
              </a:rPr>
              <a:t>, </a:t>
            </a:r>
            <a:r>
              <a:rPr lang="es-EC" dirty="0" smtClean="0">
                <a:solidFill>
                  <a:schemeClr val="bg1"/>
                </a:solidFill>
              </a:rPr>
              <a:t>masticar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Kush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tomar </a:t>
            </a:r>
            <a:r>
              <a:rPr lang="es-EC" dirty="0">
                <a:solidFill>
                  <a:schemeClr val="bg1"/>
                </a:solidFill>
              </a:rPr>
              <a:t>agua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>
                <a:solidFill>
                  <a:schemeClr val="bg1"/>
                </a:solidFill>
              </a:rPr>
              <a:t>l</a:t>
            </a:r>
            <a:r>
              <a:rPr lang="es-EC" i="1" dirty="0" err="1" smtClean="0">
                <a:solidFill>
                  <a:schemeClr val="bg1"/>
                </a:solidFill>
              </a:rPr>
              <a:t>epu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cerca a un barranco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pajku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pasos </a:t>
            </a:r>
            <a:r>
              <a:rPr lang="es-EC" dirty="0">
                <a:solidFill>
                  <a:schemeClr val="bg1"/>
                </a:solidFill>
              </a:rPr>
              <a:t>de </a:t>
            </a:r>
            <a:r>
              <a:rPr lang="es-EC" dirty="0" smtClean="0">
                <a:solidFill>
                  <a:schemeClr val="bg1"/>
                </a:solidFill>
              </a:rPr>
              <a:t>un caballo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51356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Visual</a:t>
            </a:r>
            <a:r>
              <a:rPr lang="es-EC" dirty="0" smtClean="0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5536" y="692696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>
                <a:solidFill>
                  <a:schemeClr val="bg1"/>
                </a:solidFill>
              </a:rPr>
              <a:t>pi</a:t>
            </a:r>
            <a:r>
              <a:rPr lang="es-EC" dirty="0" smtClean="0">
                <a:solidFill>
                  <a:schemeClr val="bg1"/>
                </a:solidFill>
              </a:rPr>
              <a:t>’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luz </a:t>
            </a:r>
            <a:r>
              <a:rPr lang="es-EC" dirty="0">
                <a:solidFill>
                  <a:schemeClr val="bg1"/>
                </a:solidFill>
              </a:rPr>
              <a:t>de </a:t>
            </a:r>
            <a:r>
              <a:rPr lang="es-EC" dirty="0" smtClean="0">
                <a:solidFill>
                  <a:schemeClr val="bg1"/>
                </a:solidFill>
              </a:rPr>
              <a:t>relámpago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7728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Tacto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276872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 smtClean="0">
                <a:solidFill>
                  <a:schemeClr val="bg1"/>
                </a:solidFill>
              </a:rPr>
              <a:t>waash</a:t>
            </a:r>
            <a:r>
              <a:rPr lang="es-EC" dirty="0" smtClean="0">
                <a:solidFill>
                  <a:schemeClr val="bg1"/>
                </a:solidFill>
              </a:rPr>
              <a:t>		rascar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julujpu</a:t>
            </a:r>
            <a:r>
              <a:rPr lang="es-EC" dirty="0" smtClean="0">
                <a:solidFill>
                  <a:schemeClr val="bg1"/>
                </a:solidFill>
              </a:rPr>
              <a:t>		mugroso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ishpachuchu</a:t>
            </a:r>
            <a:r>
              <a:rPr lang="es-EC" dirty="0" smtClean="0">
                <a:solidFill>
                  <a:schemeClr val="bg1"/>
                </a:solidFill>
              </a:rPr>
              <a:t>	erizar (como piel 		de pollo)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Ejchamilla</a:t>
            </a:r>
            <a:r>
              <a:rPr lang="es-EC" dirty="0" smtClean="0">
                <a:solidFill>
                  <a:schemeClr val="bg1"/>
                </a:solidFill>
              </a:rPr>
              <a:t>	alisado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Bee</a:t>
            </a:r>
            <a:r>
              <a:rPr lang="es-EC" dirty="0" smtClean="0">
                <a:solidFill>
                  <a:schemeClr val="bg1"/>
                </a:solidFill>
              </a:rPr>
              <a:t>		mucho pelo 		púbico de mujer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764704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Posición</a:t>
            </a:r>
            <a:r>
              <a:rPr lang="en-US" u="sng" dirty="0" smtClean="0">
                <a:solidFill>
                  <a:schemeClr val="bg1"/>
                </a:solidFill>
              </a:rPr>
              <a:t>/</a:t>
            </a:r>
            <a:r>
              <a:rPr lang="en-US" u="sng" dirty="0" err="1" smtClean="0">
                <a:solidFill>
                  <a:schemeClr val="bg1"/>
                </a:solidFill>
              </a:rPr>
              <a:t>configuraci</a:t>
            </a:r>
            <a:r>
              <a:rPr lang="es-EC" u="sng" dirty="0" err="1" smtClean="0">
                <a:solidFill>
                  <a:schemeClr val="bg1"/>
                </a:solidFill>
              </a:rPr>
              <a:t>ón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9992" y="1268760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 smtClean="0">
                <a:solidFill>
                  <a:schemeClr val="bg1"/>
                </a:solidFill>
              </a:rPr>
              <a:t>aachari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parado </a:t>
            </a:r>
            <a:r>
              <a:rPr lang="es-EC" dirty="0">
                <a:solidFill>
                  <a:schemeClr val="bg1"/>
                </a:solidFill>
              </a:rPr>
              <a:t>con los brazos </a:t>
            </a:r>
            <a:r>
              <a:rPr lang="es-EC" dirty="0" smtClean="0">
                <a:solidFill>
                  <a:schemeClr val="bg1"/>
                </a:solidFill>
              </a:rPr>
              <a:t>		abiertos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kelu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a </a:t>
            </a:r>
            <a:r>
              <a:rPr lang="es-EC" dirty="0">
                <a:solidFill>
                  <a:schemeClr val="bg1"/>
                </a:solidFill>
              </a:rPr>
              <a:t>lado de alguna cosa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palu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poner una cosa boca abajo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mijcha</a:t>
            </a:r>
            <a:r>
              <a:rPr lang="es-EC" dirty="0" smtClean="0">
                <a:solidFill>
                  <a:schemeClr val="bg1"/>
                </a:solidFill>
              </a:rPr>
              <a:t>	apretado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chitin</a:t>
            </a:r>
            <a:r>
              <a:rPr lang="es-EC" dirty="0" smtClean="0">
                <a:solidFill>
                  <a:schemeClr val="bg1"/>
                </a:solidFill>
              </a:rPr>
              <a:t>	estirar</a:t>
            </a:r>
          </a:p>
          <a:p>
            <a:r>
              <a:rPr lang="es-EC" i="1" dirty="0" smtClean="0">
                <a:solidFill>
                  <a:schemeClr val="bg1"/>
                </a:solidFill>
              </a:rPr>
              <a:t>tura</a:t>
            </a:r>
            <a:r>
              <a:rPr lang="es-EC" dirty="0" smtClean="0">
                <a:solidFill>
                  <a:schemeClr val="bg1"/>
                </a:solidFill>
              </a:rPr>
              <a:t> 	curvado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tyujtyuku</a:t>
            </a:r>
            <a:r>
              <a:rPr lang="es-EC" dirty="0" smtClean="0">
                <a:solidFill>
                  <a:schemeClr val="bg1"/>
                </a:solidFill>
              </a:rPr>
              <a:t>	 forma de canasta flexible de 	boca 	 chica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es-EC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421179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Olfato </a:t>
            </a:r>
            <a:endParaRPr lang="en-US" u="sng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536" y="4759984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 smtClean="0">
                <a:solidFill>
                  <a:schemeClr val="bg1"/>
                </a:solidFill>
              </a:rPr>
              <a:t>chij</a:t>
            </a:r>
            <a:r>
              <a:rPr lang="es-EC" dirty="0" smtClean="0">
                <a:solidFill>
                  <a:schemeClr val="bg1"/>
                </a:solidFill>
              </a:rPr>
              <a:t>		olor de  axila 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juluj</a:t>
            </a:r>
            <a:r>
              <a:rPr lang="es-EC" dirty="0" smtClean="0">
                <a:solidFill>
                  <a:schemeClr val="bg1"/>
                </a:solidFill>
              </a:rPr>
              <a:t>		olor de comida 			quemada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u="sng" dirty="0" smtClean="0">
                <a:solidFill>
                  <a:schemeClr val="bg1"/>
                </a:solidFill>
              </a:rPr>
              <a:t>Acción</a:t>
            </a:r>
            <a:r>
              <a:rPr lang="es-EC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1124744"/>
            <a:ext cx="806489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smtClean="0">
                <a:solidFill>
                  <a:schemeClr val="bg1"/>
                </a:solidFill>
              </a:rPr>
              <a:t>tun </a:t>
            </a:r>
            <a:r>
              <a:rPr lang="es-EC" i="1" dirty="0" err="1" smtClean="0">
                <a:solidFill>
                  <a:schemeClr val="bg1"/>
                </a:solidFill>
              </a:rPr>
              <a:t>tun</a:t>
            </a:r>
            <a:r>
              <a:rPr lang="es-EC" i="1" dirty="0" smtClean="0">
                <a:solidFill>
                  <a:schemeClr val="bg1"/>
                </a:solidFill>
              </a:rPr>
              <a:t>		</a:t>
            </a:r>
            <a:r>
              <a:rPr lang="es-EC" dirty="0" smtClean="0">
                <a:solidFill>
                  <a:schemeClr val="bg1"/>
                </a:solidFill>
              </a:rPr>
              <a:t>rebotar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dijdij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	quebrar palos pequeños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err="1" smtClean="0">
                <a:solidFill>
                  <a:schemeClr val="bg1"/>
                </a:solidFill>
              </a:rPr>
              <a:t>tuj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	quebrar caña de guadua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bun</a:t>
            </a:r>
            <a:r>
              <a:rPr lang="es-EC" dirty="0" smtClean="0">
                <a:solidFill>
                  <a:schemeClr val="bg1"/>
                </a:solidFill>
              </a:rPr>
              <a:t> 		caer de una fruta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Ili</a:t>
            </a:r>
            <a:r>
              <a:rPr lang="es-EC" dirty="0" smtClean="0">
                <a:solidFill>
                  <a:schemeClr val="bg1"/>
                </a:solidFill>
              </a:rPr>
              <a:t>		moler granos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s-EC" i="1" dirty="0" smtClean="0">
                <a:solidFill>
                  <a:schemeClr val="bg1"/>
                </a:solidFill>
              </a:rPr>
              <a:t>pali</a:t>
            </a:r>
            <a:r>
              <a:rPr lang="es-EC" dirty="0" smtClean="0">
                <a:solidFill>
                  <a:schemeClr val="bg1"/>
                </a:solidFill>
              </a:rPr>
              <a:t>		pegar con la palma de la mano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pinde</a:t>
            </a:r>
            <a:r>
              <a:rPr lang="es-EC" dirty="0" smtClean="0">
                <a:solidFill>
                  <a:schemeClr val="bg1"/>
                </a:solidFill>
              </a:rPr>
              <a:t>		garrotear </a:t>
            </a:r>
          </a:p>
          <a:p>
            <a:r>
              <a:rPr lang="es-EC" i="1" dirty="0" smtClean="0">
                <a:solidFill>
                  <a:schemeClr val="bg1"/>
                </a:solidFill>
              </a:rPr>
              <a:t>pin</a:t>
            </a:r>
            <a:r>
              <a:rPr lang="es-EC" dirty="0" smtClean="0">
                <a:solidFill>
                  <a:schemeClr val="bg1"/>
                </a:solidFill>
              </a:rPr>
              <a:t>		golpear con la palma de la  mano en la cara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wacha</a:t>
            </a:r>
            <a:r>
              <a:rPr lang="es-EC" dirty="0" smtClean="0">
                <a:solidFill>
                  <a:schemeClr val="bg1"/>
                </a:solidFill>
              </a:rPr>
              <a:t>		romper o destruir tela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daredare</a:t>
            </a:r>
            <a:r>
              <a:rPr lang="es-EC" dirty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	cortar </a:t>
            </a:r>
            <a:r>
              <a:rPr lang="es-EC" dirty="0">
                <a:solidFill>
                  <a:schemeClr val="bg1"/>
                </a:solidFill>
              </a:rPr>
              <a:t>con </a:t>
            </a:r>
            <a:r>
              <a:rPr lang="es-EC" dirty="0" smtClean="0">
                <a:solidFill>
                  <a:schemeClr val="bg1"/>
                </a:solidFill>
              </a:rPr>
              <a:t>machete</a:t>
            </a:r>
          </a:p>
          <a:p>
            <a:r>
              <a:rPr lang="es-EC" i="1" dirty="0" err="1" smtClean="0">
                <a:solidFill>
                  <a:schemeClr val="bg1"/>
                </a:solidFill>
              </a:rPr>
              <a:t>makamaka</a:t>
            </a:r>
            <a:r>
              <a:rPr lang="es-EC" i="1" dirty="0" smtClean="0">
                <a:solidFill>
                  <a:schemeClr val="bg1"/>
                </a:solidFill>
              </a:rPr>
              <a:t>	</a:t>
            </a:r>
            <a:r>
              <a:rPr lang="es-EC" dirty="0" smtClean="0">
                <a:solidFill>
                  <a:schemeClr val="bg1"/>
                </a:solidFill>
              </a:rPr>
              <a:t>coger rápido uno tras otro</a:t>
            </a:r>
            <a:endParaRPr lang="en-US" i="1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s-EC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548680"/>
            <a:ext cx="763284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solidFill>
                  <a:schemeClr val="bg1"/>
                </a:solidFill>
              </a:rPr>
              <a:t>Características fonéticos de </a:t>
            </a:r>
            <a:r>
              <a:rPr lang="es-EC" sz="2400" dirty="0" err="1" smtClean="0">
                <a:solidFill>
                  <a:schemeClr val="bg1"/>
                </a:solidFill>
              </a:rPr>
              <a:t>ideófonos</a:t>
            </a:r>
            <a:r>
              <a:rPr lang="es-EC" sz="24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es-EC" sz="2400" dirty="0">
              <a:solidFill>
                <a:schemeClr val="bg1"/>
              </a:solidFill>
            </a:endParaRPr>
          </a:p>
          <a:p>
            <a:r>
              <a:rPr lang="es-EC" sz="2400" dirty="0">
                <a:solidFill>
                  <a:schemeClr val="bg1"/>
                </a:solidFill>
              </a:rPr>
              <a:t>1.  </a:t>
            </a:r>
            <a:r>
              <a:rPr lang="es-EC" sz="2400" dirty="0" smtClean="0">
                <a:solidFill>
                  <a:schemeClr val="bg1"/>
                </a:solidFill>
              </a:rPr>
              <a:t>Muchas </a:t>
            </a:r>
            <a:r>
              <a:rPr lang="es-EC" sz="2400" dirty="0">
                <a:solidFill>
                  <a:schemeClr val="bg1"/>
                </a:solidFill>
              </a:rPr>
              <a:t>veces lleva un tono muy alto o muy bajo</a:t>
            </a:r>
          </a:p>
          <a:p>
            <a:endParaRPr lang="es-EC" sz="2400" dirty="0">
              <a:solidFill>
                <a:schemeClr val="bg1"/>
              </a:solidFill>
            </a:endParaRPr>
          </a:p>
          <a:p>
            <a:pPr marL="457200" indent="-457200">
              <a:buAutoNum type="arabicPeriod" startAt="2"/>
            </a:pPr>
            <a:r>
              <a:rPr lang="es-EC" sz="2400" dirty="0" smtClean="0">
                <a:solidFill>
                  <a:schemeClr val="bg1"/>
                </a:solidFill>
              </a:rPr>
              <a:t>Ocurre </a:t>
            </a:r>
            <a:r>
              <a:rPr lang="es-EC" sz="2400" dirty="0">
                <a:solidFill>
                  <a:schemeClr val="bg1"/>
                </a:solidFill>
              </a:rPr>
              <a:t>con curva de </a:t>
            </a:r>
            <a:r>
              <a:rPr lang="es-EC" sz="2400" dirty="0">
                <a:solidFill>
                  <a:schemeClr val="bg1"/>
                </a:solidFill>
              </a:rPr>
              <a:t>e</a:t>
            </a:r>
            <a:r>
              <a:rPr lang="es-EC" sz="2400" dirty="0" smtClean="0">
                <a:solidFill>
                  <a:schemeClr val="bg1"/>
                </a:solidFill>
              </a:rPr>
              <a:t>ntonación propia </a:t>
            </a:r>
            <a:endParaRPr lang="es-EC" sz="2400" dirty="0" smtClean="0">
              <a:solidFill>
                <a:schemeClr val="bg1"/>
              </a:solidFill>
            </a:endParaRPr>
          </a:p>
          <a:p>
            <a:endParaRPr lang="es-EC" sz="2400" dirty="0">
              <a:solidFill>
                <a:schemeClr val="bg1"/>
              </a:solidFill>
            </a:endParaRPr>
          </a:p>
          <a:p>
            <a:r>
              <a:rPr lang="es-EC" sz="2400" dirty="0" smtClean="0">
                <a:solidFill>
                  <a:schemeClr val="bg1"/>
                </a:solidFill>
              </a:rPr>
              <a:t>3.    Pero </a:t>
            </a:r>
            <a:r>
              <a:rPr lang="es-EC" sz="2400" dirty="0">
                <a:solidFill>
                  <a:schemeClr val="bg1"/>
                </a:solidFill>
              </a:rPr>
              <a:t>al revés de </a:t>
            </a:r>
            <a:r>
              <a:rPr lang="es-EC" sz="2400" dirty="0" err="1">
                <a:solidFill>
                  <a:schemeClr val="bg1"/>
                </a:solidFill>
              </a:rPr>
              <a:t>Tsafiki</a:t>
            </a:r>
            <a:r>
              <a:rPr lang="es-EC" sz="2400" dirty="0">
                <a:solidFill>
                  <a:schemeClr val="bg1"/>
                </a:solidFill>
              </a:rPr>
              <a:t>, en </a:t>
            </a:r>
            <a:r>
              <a:rPr lang="es-EC" sz="2400" dirty="0" err="1" smtClean="0">
                <a:solidFill>
                  <a:schemeClr val="bg1"/>
                </a:solidFill>
              </a:rPr>
              <a:t>Cha’fiki</a:t>
            </a:r>
            <a:r>
              <a:rPr lang="es-EC" sz="2400" dirty="0" smtClean="0">
                <a:solidFill>
                  <a:schemeClr val="bg1"/>
                </a:solidFill>
              </a:rPr>
              <a:t> la reduplicación 	también ocurren </a:t>
            </a:r>
            <a:r>
              <a:rPr lang="es-EC" sz="2400" dirty="0">
                <a:solidFill>
                  <a:schemeClr val="bg1"/>
                </a:solidFill>
              </a:rPr>
              <a:t>con </a:t>
            </a:r>
            <a:r>
              <a:rPr lang="es-EC" sz="2400" dirty="0" smtClean="0">
                <a:solidFill>
                  <a:schemeClr val="bg1"/>
                </a:solidFill>
              </a:rPr>
              <a:t>otras palabras, 	no solamente 	con </a:t>
            </a:r>
            <a:r>
              <a:rPr lang="es-EC" sz="2400" dirty="0" err="1">
                <a:solidFill>
                  <a:schemeClr val="bg1"/>
                </a:solidFill>
              </a:rPr>
              <a:t>ideófonos</a:t>
            </a:r>
            <a:r>
              <a:rPr lang="es-EC" sz="2400" dirty="0">
                <a:solidFill>
                  <a:schemeClr val="bg1"/>
                </a:solidFill>
              </a:rPr>
              <a:t>. </a:t>
            </a:r>
          </a:p>
          <a:p>
            <a:endParaRPr lang="es-EC" sz="2400" dirty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endParaRPr lang="es-EC" sz="2000" dirty="0">
              <a:solidFill>
                <a:schemeClr val="bg1"/>
              </a:solidFill>
            </a:endParaRPr>
          </a:p>
          <a:p>
            <a:endParaRPr lang="es-EC" sz="2400" dirty="0" smtClean="0">
              <a:solidFill>
                <a:schemeClr val="bg1"/>
              </a:solidFill>
            </a:endParaRPr>
          </a:p>
          <a:p>
            <a:endParaRPr lang="es-EC" sz="2400" dirty="0">
              <a:solidFill>
                <a:schemeClr val="bg1"/>
              </a:solidFill>
            </a:endParaRPr>
          </a:p>
          <a:p>
            <a:endParaRPr lang="es-EC" sz="2400" dirty="0">
              <a:solidFill>
                <a:schemeClr val="bg1"/>
              </a:solidFill>
            </a:endParaRPr>
          </a:p>
          <a:p>
            <a:pPr algn="ctr"/>
            <a:endParaRPr lang="es-EC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557</Words>
  <Application>Microsoft Office PowerPoint</Application>
  <PresentationFormat>On-screen Show (4:3)</PresentationFormat>
  <Paragraphs>188</Paragraphs>
  <Slides>17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Ideófonos en Cha’fiki Johnny Pianchiche Universidad de San Francisco/FLACSO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User1</dc:creator>
  <cp:lastModifiedBy>Toshiba One</cp:lastModifiedBy>
  <cp:revision>66</cp:revision>
  <dcterms:created xsi:type="dcterms:W3CDTF">2011-10-02T15:45:44Z</dcterms:created>
  <dcterms:modified xsi:type="dcterms:W3CDTF">2011-10-07T18:24:58Z</dcterms:modified>
</cp:coreProperties>
</file>