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97" r:id="rId3"/>
    <p:sldId id="301" r:id="rId4"/>
    <p:sldId id="295" r:id="rId5"/>
    <p:sldId id="277" r:id="rId6"/>
    <p:sldId id="291" r:id="rId7"/>
    <p:sldId id="317" r:id="rId8"/>
    <p:sldId id="316" r:id="rId9"/>
    <p:sldId id="279" r:id="rId10"/>
    <p:sldId id="278" r:id="rId11"/>
    <p:sldId id="280" r:id="rId12"/>
    <p:sldId id="283" r:id="rId13"/>
    <p:sldId id="284" r:id="rId14"/>
    <p:sldId id="285" r:id="rId15"/>
    <p:sldId id="282" r:id="rId16"/>
    <p:sldId id="305" r:id="rId17"/>
    <p:sldId id="306" r:id="rId18"/>
    <p:sldId id="318" r:id="rId19"/>
    <p:sldId id="310" r:id="rId20"/>
    <p:sldId id="312" r:id="rId21"/>
    <p:sldId id="313" r:id="rId22"/>
    <p:sldId id="314" r:id="rId23"/>
    <p:sldId id="315" r:id="rId24"/>
    <p:sldId id="319" r:id="rId25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42C"/>
    <a:srgbClr val="A4C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FDB370-7F22-4D81-9A7E-B3E7824AC950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06AF53-95EB-4AB2-B507-64E2019AA33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11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61794-0B8A-4CCE-B3CE-49F01B9BC937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9FCDB5-F034-4F6E-BBF2-C39C74E17AF0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0F890-A3C4-4BCC-B64F-6262C1AB5783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AF8B3B-B9A8-48FA-927C-242D6181CE45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B4EA8-370A-47C5-A100-DEABDB4E5C69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7399-2EE8-4321-B001-446D8D25497C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06BB-CBB2-4AF0-B81B-50CBC671E922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58F8-C82D-4312-AAAD-BC252F2564B3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CD7F-8D45-4A41-BF5E-B09A81600478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79C4-A2A0-41F9-8881-C910CFDA305B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ACF-E826-42D9-A7E1-95BB30E06088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E7FC-8868-4368-B8DE-DC6FCB96969F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4F9E-A318-4E9D-9CAA-4EDE6C8393D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0366-6170-4D7C-BE5C-B70C76532B22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3753-A502-49F4-BA4A-B957752166D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9C36-800C-4D14-B241-75B5A8F08A73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9E-5F03-422A-A677-8EFAFBB12AF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CE35-6229-468E-92A8-F20639E3A637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F9F8-7F31-49F9-B659-6269D97B109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0EFA-7AAF-4E70-8F3D-F4DB54562E08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7944-B135-4FEA-9269-2D3502F85DE1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D15F-A228-47A6-84CB-BCC8352602BC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8643-A3B6-46D3-997B-672C99BA664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C40A-8924-4C2F-ADC7-0306A759785B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C20B-116A-45C3-A170-0813BE82A10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F73F-1716-4CDD-8BF3-848C45D35E24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FFA-87F6-4DB7-9ED8-3DFB441D4B9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04695-39B8-48DC-9D34-2E2F45F6A41F}" type="datetimeFigureOut">
              <a:rPr lang="es-EC"/>
              <a:pPr>
                <a:defRPr/>
              </a:pPr>
              <a:t>07/10/2011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8C1BE-FDA1-42B7-AC6C-EFCDE9E0549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C:\Users\Toshiba%20One\Desktop\PRESENTACI&#211;N%20IDEOFONO\M4Tr1S1_iwia-etsajai_tsaenenene.wav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Users\Toshiba%20One\Desktop\PRESENTACI&#211;N%20IDEOFONO\M4Tr1S1_iwia-etsajai_Kurua_saj.wav" TargetMode="External"/><Relationship Id="rId1" Type="http://schemas.openxmlformats.org/officeDocument/2006/relationships/audio" Target="../media/audio1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%20One\Desktop\PRESENTACI&#211;N%20IDEOFONO\Suut-Tsetser.wm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%20One\Desktop\PRESENTACI&#211;N%20IDEOFONO\M4Tr1S1_iwia-etsajai_itias.wav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%20One\Desktop\PRESENTACI&#211;N%20IDEOFONO\Tak.wmv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%20One\Desktop\PRESENTACI&#211;N%20IDEOFONO\Tashi1.wmv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%20One\Desktop\PRESENTACI&#211;N%20IDEOFONO\Yaa%20chicham1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4749152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750" y="908050"/>
            <a:ext cx="7854950" cy="1752600"/>
          </a:xfrm>
        </p:spPr>
        <p:txBody>
          <a:bodyPr>
            <a:normAutofit/>
          </a:bodyPr>
          <a:lstStyle/>
          <a:p>
            <a:pPr marR="0" algn="ctr"/>
            <a:r>
              <a:rPr lang="es-EC" sz="3200" b="1" smtClean="0">
                <a:solidFill>
                  <a:srgbClr val="0D0D0D"/>
                </a:solidFill>
              </a:rPr>
              <a:t>IDEOFONOS EN SHUAR CHICHAM</a:t>
            </a:r>
          </a:p>
          <a:p>
            <a:pPr marR="0"/>
            <a:endParaRPr lang="es-EC" smtClean="0">
              <a:solidFill>
                <a:srgbClr val="0D0D0D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350" y="2205038"/>
            <a:ext cx="6264275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b="1" dirty="0">
              <a:solidFill>
                <a:srgbClr val="FFC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Tuntiak Katan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Federación Interprovincial de Centros Shuar (FICSH)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Universidad San Francisco de Quito (USFQ)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www.winianunkar.com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amazontunti@gmail.com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rgbClr val="FFC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IDEOFONOS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mtClean="0"/>
              <a:t>   Una representación vivivida de una idea en el sonido. Una palabra a menudo onomatopéyica que describe un predicado, un calificativo o un adverbio respecto a la manera, el calor, el sonido, el olor, la acción, el estado o la intensidad (Doke 1935: 118).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CATEGORIAS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288" y="1484313"/>
          <a:ext cx="8424936" cy="48834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9114"/>
                <a:gridCol w="1165296"/>
                <a:gridCol w="5690526"/>
              </a:tblGrid>
              <a:tr h="47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Ejemplo</a:t>
                      </a:r>
                      <a:endParaRPr lang="es-EC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Definición/explicación</a:t>
                      </a:r>
                      <a:endParaRPr lang="es-EC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38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 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716807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Sonidos objetos (8)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Tak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Es el sonido que se emite cuando un objeto pequeño es puesto sobre algo, como en una silla o mesa. La taza sobre la mesa.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582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Kak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Es el sonido que se emite cuando un objeto contundente es quebrado. Una rama cuando es doblado se rompe y emite un sonido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Sair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alguien pisa o manipula hojas secas. Las hojas secas al romperse emiten sonidos.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Serenk, serenk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cuando el violinista pasa su arco sobre las cuerdas sonoras.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Shakar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cuando un montón de piedras pequeñas ruedan simultáneamente.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Taker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por disparo seguido por un rifle.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Tsátsur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cuando un montón de hormigas comen las hojas simultáneamente.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477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Tsentser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Cuando algo metálico se topan entre si se produce un sonido.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288" y="404813"/>
          <a:ext cx="8352929" cy="59766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5703"/>
                <a:gridCol w="1126430"/>
                <a:gridCol w="5670796"/>
              </a:tblGrid>
              <a:tr h="19279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/>
                        <a:t>Sonido agua (5)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 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 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err="1" smtClean="0"/>
                        <a:t>Chaker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/>
                        <a:t>Cuando un montón de peces saltan en agua superficial y emiten sonido. 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Chaker, chaker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Cuando una persona o animal camina sobre agua superficial y emite sonido con el agua.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Chukant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En un hueco bajo el agua algún ser emite sonido con agua.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Saaj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Sonido de un río medianamente grande que se escucha a lo lejos.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Tunkui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Sonido de un objeto que se cae en el agua profundo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57838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/>
                        <a:t>Sonido humanos  (3</a:t>
                      </a:r>
                      <a:r>
                        <a:rPr lang="es-EC" sz="700" dirty="0" smtClean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Tuujai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Vocalización de una persona que está lejos, con la finalidad de comunicar a los que están en la casa, que ésta próximo en llegar.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Chará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Es el grito desesperado que una persona asustada emite.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578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Taa, taa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Vocalización de una persona que está lejos, con la intención de avisar, informar sobre alguna urgencia.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57838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/>
                        <a:t>Sonido Corporal  (5)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err="1"/>
                        <a:t>Mik</a:t>
                      </a:r>
                      <a:r>
                        <a:rPr lang="es-EC" sz="700" dirty="0"/>
                        <a:t>, </a:t>
                      </a:r>
                      <a:r>
                        <a:rPr lang="es-EC" sz="700" dirty="0" err="1"/>
                        <a:t>mik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Sonido que emitido por el acto sexual, en una situación extremo de excitación entre una mujer y un hombre 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Mutur, mutur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Cuando una persona o animal mastican fuertemente emiten un sonido.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Tuj, tuj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Sonido emitido cuando una persona o animal se aleja corriendo.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5783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Tutur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Cuando un grupo de personas o animales corren simultáneamente y emiten sonido uniforme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  <a:tr h="3855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/>
                        <a:t>Uj</a:t>
                      </a:r>
                      <a:endParaRPr lang="es-EC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/>
                        <a:t>Cuando un ser cae desde lo alto con una cierta velocidad emite sonido</a:t>
                      </a:r>
                      <a:endParaRPr lang="es-EC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27" marR="3022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23850" y="549275"/>
          <a:ext cx="8496944" cy="5904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82526"/>
                <a:gridCol w="1416395"/>
                <a:gridCol w="5498023"/>
              </a:tblGrid>
              <a:tr h="246027"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Sonido animales (10)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Shii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por el ave shiik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Tiukacha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por el ave Tiukcha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Ua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emitido por el mono aullador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Jiu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Otro tipo de sonido emitido por el ave Tiukcha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Jau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Ladrido de perro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Jurur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Rugido de jaguar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jur, jur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canto del ave mot, mot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pepepe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un ave emprende vuelo desde el suelo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Shii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del ave Shiik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Tak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del ave Kawia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Sonidos insectos (1)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Shirir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 insecto topo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Movimientos  (3)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Peper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un grupo de aves emprenden vuelo desde una posición específica.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Pepepe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un ave emprende vuelo desde el suelo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4920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Tsetser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un grupo de pájaros pequeños emprenden el vuelo.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/>
                </a:tc>
              </a:tr>
              <a:tr h="4920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Visual  (2)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Newa, newa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algo resplandeciente se prende y se apaga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  <a:tr h="2460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Newat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prender y apagar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850" y="476250"/>
          <a:ext cx="8496944" cy="59766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82526"/>
                <a:gridCol w="2377914"/>
                <a:gridCol w="4536504"/>
              </a:tblGrid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Tacto (1)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tamememe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Algo que es muy sutil y liso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Posición/configuración (2)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Wajat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acción de pararse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solidFill>
                            <a:srgbClr val="FF0000"/>
                          </a:solidFill>
                        </a:rPr>
                        <a:t>wee</a:t>
                      </a:r>
                      <a:r>
                        <a:rPr lang="es-EC" sz="10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</a:rPr>
                        <a:t>wee</a:t>
                      </a:r>
                      <a:endParaRPr lang="es-EC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Estar colgado y tambaleando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Emoción/expresión (1)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solidFill>
                            <a:srgbClr val="FF0000"/>
                          </a:solidFill>
                        </a:rPr>
                        <a:t>Chaj</a:t>
                      </a:r>
                      <a:endParaRPr lang="es-EC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 dolor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/>
                        <a:t>Olor  (2)</a:t>
                      </a:r>
                      <a:endParaRPr lang="es-EC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Kunkun</a:t>
                      </a:r>
                      <a:r>
                        <a:rPr lang="es-EC" sz="1000" dirty="0"/>
                        <a:t>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algo emite un olor aromático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Akach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Algo que emite mal olor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Sensación (1)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Antuu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La disposición para escuchar atentamente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Sonidos naturales (2) 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Tetéret</a:t>
                      </a:r>
                      <a:r>
                        <a:rPr lang="es-EC" sz="1000" dirty="0"/>
                        <a:t>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Movimiento telúrico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pujuut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 trueno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Acción (7)</a:t>
                      </a:r>
                      <a:endParaRPr lang="es-EC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1.1 quebrar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Chik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El sonido de quebrar algún miembro del cuerpo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59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1.2 Frotar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chau, chau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Frotar sobre la parte afectada, seguido de "majurtá"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1.3 Penetrar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chau, chau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Meter, penetrar algo en un hueco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1.4 Pegar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pújut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Acción de pegar fuertemente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1.5 Cortar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Tsat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Cortar algo con un objeto filoso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1.6 Bailar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Acción de bailar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  <a:tr h="29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1.7 Flexibilidad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Jiur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Algo flexible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1935163"/>
            <a:ext cx="5915025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mtClean="0"/>
              <a:t> 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550" y="981075"/>
          <a:ext cx="7272808" cy="38884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4534"/>
                <a:gridCol w="2959137"/>
                <a:gridCol w="2959137"/>
              </a:tblGrid>
              <a:tr h="32916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Sonido agua (5)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658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Chaker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Cuando un montón de peces saltan en agua superficial y emiten sonido.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9259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/>
                        <a:t>Chaker</a:t>
                      </a:r>
                      <a:r>
                        <a:rPr lang="es-EC" sz="1000" dirty="0"/>
                        <a:t>, </a:t>
                      </a:r>
                      <a:r>
                        <a:rPr lang="es-EC" sz="1000" dirty="0" err="1"/>
                        <a:t>chaker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Cuando una persona o animal camina sobre agua superficial y emite sonido con el agua.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658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Chukant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En un hueco bajo el agua algún ser emite sonido con agua.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658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Saaj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Sonido de un río medianamente grande que se escucha a lo lejos.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  <a:tr h="658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/>
                        <a:t>Tunkui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Sonido de un objeto que se cae en el agua profundo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50" marR="422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CuadroTexto"/>
          <p:cNvSpPr txBox="1">
            <a:spLocks noChangeArrowheads="1"/>
          </p:cNvSpPr>
          <p:nvPr/>
        </p:nvSpPr>
        <p:spPr bwMode="auto">
          <a:xfrm>
            <a:off x="1403350" y="333375"/>
            <a:ext cx="590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solidFill>
                  <a:srgbClr val="002060"/>
                </a:solidFill>
                <a:latin typeface="Constantia" pitchFamily="18" charset="0"/>
              </a:rPr>
              <a:t>Características fonéticas de los ideófonos en el shuar chicham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750" y="1125538"/>
            <a:ext cx="6985000" cy="6738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C" b="1" dirty="0">
                <a:solidFill>
                  <a:srgbClr val="002060"/>
                </a:solidFill>
                <a:latin typeface="+mn-lt"/>
                <a:cs typeface="+mn-cs"/>
              </a:rPr>
              <a:t>La entonación de los ideófonos son variables: Altos, bajos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</a:t>
            </a:r>
            <a:r>
              <a:rPr lang="es-EC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s-EC" b="1" dirty="0" err="1">
                <a:solidFill>
                  <a:srgbClr val="FF0000"/>
                </a:solidFill>
                <a:latin typeface="+mn-lt"/>
                <a:cs typeface="+mn-cs"/>
              </a:rPr>
              <a:t>Sh</a:t>
            </a:r>
            <a:r>
              <a:rPr lang="es-EC" b="1" dirty="0">
                <a:solidFill>
                  <a:srgbClr val="FF0000"/>
                </a:solidFill>
                <a:latin typeface="+mn-lt"/>
                <a:cs typeface="+mn-cs"/>
              </a:rPr>
              <a:t>                       </a:t>
            </a:r>
            <a:r>
              <a:rPr lang="es-EC" b="1" dirty="0" err="1">
                <a:solidFill>
                  <a:srgbClr val="FF0000"/>
                </a:solidFill>
                <a:latin typeface="+mn-lt"/>
                <a:cs typeface="+mn-cs"/>
              </a:rPr>
              <a:t>Espa</a:t>
            </a:r>
            <a:r>
              <a:rPr lang="es-EC" b="1" dirty="0">
                <a:solidFill>
                  <a:srgbClr val="FF0000"/>
                </a:solidFill>
                <a:latin typeface="+mn-lt"/>
                <a:cs typeface="+mn-cs"/>
              </a:rPr>
              <a:t>                               Audio                     </a:t>
            </a:r>
            <a:r>
              <a:rPr lang="es-EC" b="1" dirty="0" err="1">
                <a:solidFill>
                  <a:srgbClr val="FF0000"/>
                </a:solidFill>
                <a:latin typeface="+mn-lt"/>
                <a:cs typeface="+mn-cs"/>
              </a:rPr>
              <a:t>categoria</a:t>
            </a:r>
            <a:r>
              <a:rPr lang="es-EC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rgbClr val="FFC000"/>
                </a:solidFill>
                <a:latin typeface="+mn-lt"/>
                <a:cs typeface="+mn-cs"/>
              </a:rPr>
              <a:t>      Junút                 </a:t>
            </a:r>
            <a:r>
              <a:rPr lang="es-EC" dirty="0">
                <a:latin typeface="+mn-lt"/>
                <a:cs typeface="+mn-cs"/>
              </a:rPr>
              <a:t>Succionar                                                    Acción        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</a:t>
            </a:r>
            <a:r>
              <a:rPr lang="es-EC" b="1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Saj</a:t>
            </a:r>
            <a:r>
              <a:rPr lang="es-EC" b="1" dirty="0">
                <a:solidFill>
                  <a:srgbClr val="FFC000"/>
                </a:solidFill>
                <a:latin typeface="+mn-lt"/>
                <a:cs typeface="+mn-cs"/>
              </a:rPr>
              <a:t>                      </a:t>
            </a:r>
            <a:r>
              <a:rPr lang="es-EC" dirty="0">
                <a:latin typeface="+mn-lt"/>
                <a:cs typeface="+mn-cs"/>
              </a:rPr>
              <a:t>Sonido movimiento                                   sonido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Tsaenenene</a:t>
            </a:r>
            <a:r>
              <a:rPr lang="es-EC" dirty="0">
                <a:latin typeface="+mn-lt"/>
                <a:cs typeface="+mn-cs"/>
              </a:rPr>
              <a:t>       salida de la lágrima                                 acción                               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                  sonido de soplo                                        sonido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C" b="1" dirty="0">
                <a:solidFill>
                  <a:srgbClr val="002060"/>
                </a:solidFill>
                <a:latin typeface="+mn-lt"/>
                <a:cs typeface="+mn-cs"/>
              </a:rPr>
              <a:t>Los ideófonos no cambian con la persona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Wi </a:t>
            </a:r>
            <a:r>
              <a:rPr lang="es-EC" dirty="0" err="1">
                <a:latin typeface="+mn-lt"/>
                <a:cs typeface="+mn-cs"/>
              </a:rPr>
              <a:t>jinia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umpuajai</a:t>
            </a:r>
            <a:r>
              <a:rPr lang="es-EC" dirty="0">
                <a:latin typeface="+mn-lt"/>
                <a:cs typeface="+mn-cs"/>
              </a:rPr>
              <a:t>                   </a:t>
            </a:r>
            <a:r>
              <a:rPr lang="es-EC" dirty="0" err="1">
                <a:latin typeface="+mn-lt"/>
                <a:cs typeface="+mn-cs"/>
              </a:rPr>
              <a:t>Ii</a:t>
            </a:r>
            <a:r>
              <a:rPr lang="es-EC" dirty="0">
                <a:latin typeface="+mn-lt"/>
                <a:cs typeface="+mn-cs"/>
              </a:rPr>
              <a:t> ji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umpuaji</a:t>
            </a: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 </a:t>
            </a:r>
            <a:r>
              <a:rPr lang="es-EC" dirty="0">
                <a:solidFill>
                  <a:srgbClr val="C00000"/>
                </a:solidFill>
                <a:latin typeface="+mn-lt"/>
                <a:cs typeface="+mn-cs"/>
              </a:rPr>
              <a:t>Yo soplo el  fuego                             </a:t>
            </a:r>
            <a:r>
              <a:rPr lang="es-EC" dirty="0" err="1">
                <a:solidFill>
                  <a:srgbClr val="C00000"/>
                </a:solidFill>
                <a:latin typeface="+mn-lt"/>
                <a:cs typeface="+mn-cs"/>
              </a:rPr>
              <a:t>Sonotros</a:t>
            </a:r>
            <a:r>
              <a:rPr lang="es-EC" dirty="0">
                <a:solidFill>
                  <a:srgbClr val="C00000"/>
                </a:solidFill>
                <a:latin typeface="+mn-lt"/>
                <a:cs typeface="+mn-cs"/>
              </a:rPr>
              <a:t> soplamos el fuego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Ame ji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umpuame</a:t>
            </a:r>
            <a:r>
              <a:rPr lang="es-EC" dirty="0">
                <a:latin typeface="+mn-lt"/>
                <a:cs typeface="+mn-cs"/>
              </a:rPr>
              <a:t>                     Átum ji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umpuarme</a:t>
            </a:r>
            <a:r>
              <a:rPr lang="es-EC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 </a:t>
            </a:r>
            <a:r>
              <a:rPr lang="es-EC" dirty="0">
                <a:solidFill>
                  <a:srgbClr val="C00000"/>
                </a:solidFill>
                <a:latin typeface="+mn-lt"/>
                <a:cs typeface="+mn-cs"/>
              </a:rPr>
              <a:t>Tú soplas el fuego                             Ustedes soplan el fuego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Ni </a:t>
            </a:r>
            <a:r>
              <a:rPr lang="es-EC" dirty="0" err="1">
                <a:latin typeface="+mn-lt"/>
                <a:cs typeface="+mn-cs"/>
              </a:rPr>
              <a:t>jinia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umpuawa</a:t>
            </a:r>
            <a:r>
              <a:rPr lang="es-EC" dirty="0">
                <a:latin typeface="+mn-lt"/>
                <a:cs typeface="+mn-cs"/>
              </a:rPr>
              <a:t>                    Au </a:t>
            </a:r>
            <a:r>
              <a:rPr lang="es-EC" dirty="0" err="1">
                <a:latin typeface="+mn-lt"/>
                <a:cs typeface="+mn-cs"/>
              </a:rPr>
              <a:t>Jinia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b="1" dirty="0" err="1">
                <a:solidFill>
                  <a:srgbClr val="FFC000"/>
                </a:solidFill>
                <a:latin typeface="+mn-lt"/>
                <a:cs typeface="+mn-cs"/>
              </a:rPr>
              <a:t>suut</a:t>
            </a:r>
            <a:r>
              <a:rPr lang="es-EC" dirty="0">
                <a:latin typeface="+mn-lt"/>
                <a:cs typeface="+mn-cs"/>
              </a:rPr>
              <a:t> </a:t>
            </a:r>
            <a:r>
              <a:rPr lang="es-EC" dirty="0" err="1">
                <a:latin typeface="+mn-lt"/>
                <a:cs typeface="+mn-cs"/>
              </a:rPr>
              <a:t>umpuiniawai</a:t>
            </a: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atin typeface="+mn-lt"/>
                <a:cs typeface="+mn-cs"/>
              </a:rPr>
              <a:t>        </a:t>
            </a:r>
            <a:r>
              <a:rPr lang="es-EC" dirty="0">
                <a:solidFill>
                  <a:srgbClr val="C00000"/>
                </a:solidFill>
                <a:latin typeface="+mn-lt"/>
                <a:cs typeface="+mn-cs"/>
              </a:rPr>
              <a:t>Ella/Él  sopla el fuego                      Ellos soplan el fuego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+mn-lt"/>
              <a:cs typeface="+mn-cs"/>
            </a:endParaRPr>
          </a:p>
        </p:txBody>
      </p:sp>
      <p:pic>
        <p:nvPicPr>
          <p:cNvPr id="9" name="M4Tr1S1_iwia-etsajai_Junut2.wav">
            <a:hlinkClick r:id="" action="ppaction://media"/>
          </p:cNvPr>
          <p:cNvPicPr>
            <a:picLocks noRot="1" noChangeAspect="1"/>
          </p:cNvPicPr>
          <p:nvPr>
            <a:wavAudioFile r:embed="rId1" name="M4Tr1S1_iwia-etsajai_Junut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4Tr1S1_iwia-etsajai_Kurua_saj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2492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4Tr1S1_iwia-etsajai_tsaenenen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M4Tr1S1_iwia-etsajai_suut.wav">
            <a:hlinkClick r:id="" action="ppaction://media"/>
          </p:cNvPr>
          <p:cNvPicPr>
            <a:picLocks noRot="1" noChangeAspect="1"/>
          </p:cNvPicPr>
          <p:nvPr>
            <a:wavAudioFile r:embed="rId4" name="M4Tr1S1_iwia-etsajai_suut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/>
              <a:t>3. También están en cualquier parte de la oración</a:t>
            </a: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b="1" dirty="0" smtClean="0">
                <a:solidFill>
                  <a:srgbClr val="C00000"/>
                </a:solidFill>
              </a:rPr>
              <a:t>       </a:t>
            </a:r>
            <a:r>
              <a:rPr lang="es-EC" dirty="0" err="1" smtClean="0">
                <a:solidFill>
                  <a:srgbClr val="C00000"/>
                </a:solidFill>
              </a:rPr>
              <a:t>Uumpin</a:t>
            </a:r>
            <a:r>
              <a:rPr lang="es-EC" dirty="0" smtClean="0">
                <a:solidFill>
                  <a:srgbClr val="C00000"/>
                </a:solidFill>
              </a:rPr>
              <a:t> </a:t>
            </a:r>
            <a:r>
              <a:rPr lang="es-EC" dirty="0" err="1" smtClean="0">
                <a:solidFill>
                  <a:srgbClr val="C00000"/>
                </a:solidFill>
              </a:rPr>
              <a:t>jinkiak</a:t>
            </a:r>
            <a:r>
              <a:rPr lang="es-EC" dirty="0" smtClean="0">
                <a:solidFill>
                  <a:srgbClr val="C00000"/>
                </a:solidFill>
              </a:rPr>
              <a:t>   núna </a:t>
            </a:r>
            <a:r>
              <a:rPr lang="es-EC" dirty="0" err="1" smtClean="0">
                <a:solidFill>
                  <a:srgbClr val="FFC000"/>
                </a:solidFill>
              </a:rPr>
              <a:t>itias</a:t>
            </a:r>
            <a:r>
              <a:rPr lang="es-EC" dirty="0" smtClean="0">
                <a:solidFill>
                  <a:srgbClr val="C00000"/>
                </a:solidFill>
              </a:rPr>
              <a:t>   </a:t>
            </a:r>
            <a:r>
              <a:rPr lang="es-EC" dirty="0" err="1" smtClean="0">
                <a:solidFill>
                  <a:srgbClr val="C00000"/>
                </a:solidFill>
              </a:rPr>
              <a:t>akupeak</a:t>
            </a:r>
            <a:r>
              <a:rPr lang="es-EC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rgbClr val="C00000"/>
                </a:solidFill>
              </a:rPr>
              <a:t>       </a:t>
            </a:r>
            <a:r>
              <a:rPr lang="es-EC" dirty="0" err="1" smtClean="0">
                <a:solidFill>
                  <a:srgbClr val="C00000"/>
                </a:solidFill>
              </a:rPr>
              <a:t>Chinkinkia</a:t>
            </a:r>
            <a:r>
              <a:rPr lang="es-EC" dirty="0" smtClean="0">
                <a:solidFill>
                  <a:srgbClr val="C00000"/>
                </a:solidFill>
              </a:rPr>
              <a:t> </a:t>
            </a:r>
            <a:r>
              <a:rPr lang="es-EC" dirty="0" smtClean="0">
                <a:solidFill>
                  <a:srgbClr val="FFC000"/>
                </a:solidFill>
              </a:rPr>
              <a:t>junú</a:t>
            </a:r>
            <a:r>
              <a:rPr lang="es-EC" dirty="0" smtClean="0">
                <a:solidFill>
                  <a:srgbClr val="C00000"/>
                </a:solidFill>
              </a:rPr>
              <a:t>t </a:t>
            </a:r>
            <a:r>
              <a:rPr lang="es-EC" dirty="0" err="1" smtClean="0">
                <a:solidFill>
                  <a:srgbClr val="C00000"/>
                </a:solidFill>
              </a:rPr>
              <a:t>mukunar</a:t>
            </a:r>
            <a:r>
              <a:rPr lang="es-EC" dirty="0" smtClean="0">
                <a:solidFill>
                  <a:srgbClr val="C00000"/>
                </a:solidFill>
              </a:rPr>
              <a:t> </a:t>
            </a:r>
            <a:r>
              <a:rPr lang="es-EC" dirty="0" err="1" smtClean="0">
                <a:solidFill>
                  <a:srgbClr val="C00000"/>
                </a:solidFill>
              </a:rPr>
              <a:t>amukai</a:t>
            </a:r>
            <a:r>
              <a:rPr lang="es-EC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rgbClr val="C00000"/>
                </a:solidFill>
              </a:rPr>
              <a:t>       </a:t>
            </a:r>
            <a:r>
              <a:rPr lang="es-EC" dirty="0" err="1" smtClean="0">
                <a:solidFill>
                  <a:srgbClr val="FFC000"/>
                </a:solidFill>
              </a:rPr>
              <a:t>Saj</a:t>
            </a:r>
            <a:r>
              <a:rPr lang="es-EC" dirty="0" smtClean="0">
                <a:solidFill>
                  <a:srgbClr val="FFC000"/>
                </a:solidFill>
              </a:rPr>
              <a:t>, </a:t>
            </a:r>
            <a:r>
              <a:rPr lang="es-EC" dirty="0" err="1" smtClean="0">
                <a:solidFill>
                  <a:srgbClr val="FFC000"/>
                </a:solidFill>
              </a:rPr>
              <a:t>saj</a:t>
            </a:r>
            <a:r>
              <a:rPr lang="es-EC" dirty="0" smtClean="0">
                <a:solidFill>
                  <a:srgbClr val="FFC000"/>
                </a:solidFill>
              </a:rPr>
              <a:t> </a:t>
            </a:r>
            <a:r>
              <a:rPr lang="es-EC" dirty="0" err="1" smtClean="0">
                <a:solidFill>
                  <a:srgbClr val="C00000"/>
                </a:solidFill>
              </a:rPr>
              <a:t>ajakin</a:t>
            </a:r>
            <a:r>
              <a:rPr lang="es-EC" dirty="0" smtClean="0">
                <a:solidFill>
                  <a:srgbClr val="C00000"/>
                </a:solidFill>
              </a:rPr>
              <a:t> Shakaim </a:t>
            </a:r>
            <a:r>
              <a:rPr lang="es-EC" dirty="0" err="1" smtClean="0">
                <a:solidFill>
                  <a:srgbClr val="C00000"/>
                </a:solidFill>
              </a:rPr>
              <a:t>winiawai</a:t>
            </a:r>
            <a:endParaRPr lang="es-EC" dirty="0" smtClean="0">
              <a:solidFill>
                <a:srgbClr val="C00000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b="1" dirty="0" smtClean="0">
                <a:solidFill>
                  <a:srgbClr val="C00000"/>
                </a:solidFill>
              </a:rPr>
              <a:t> </a:t>
            </a:r>
            <a:endParaRPr lang="es-EC" dirty="0" smtClean="0"/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/>
              <a:t>4. Pueden estar uno o más en una oración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/>
              <a:t>   </a:t>
            </a:r>
            <a:r>
              <a:rPr lang="es-EC" dirty="0" err="1" smtClean="0">
                <a:solidFill>
                  <a:srgbClr val="C00000"/>
                </a:solidFill>
              </a:rPr>
              <a:t>Chinkikia</a:t>
            </a:r>
            <a:r>
              <a:rPr lang="es-EC" dirty="0" smtClean="0">
                <a:solidFill>
                  <a:srgbClr val="C00000"/>
                </a:solidFill>
              </a:rPr>
              <a:t> </a:t>
            </a:r>
            <a:r>
              <a:rPr lang="es-EC" dirty="0" err="1" smtClean="0">
                <a:solidFill>
                  <a:srgbClr val="FFC000"/>
                </a:solidFill>
              </a:rPr>
              <a:t>suut</a:t>
            </a:r>
            <a:r>
              <a:rPr lang="es-EC" dirty="0" smtClean="0"/>
              <a:t> </a:t>
            </a:r>
            <a:r>
              <a:rPr lang="es-EC" dirty="0" err="1" smtClean="0">
                <a:solidFill>
                  <a:srgbClr val="C00000"/>
                </a:solidFill>
              </a:rPr>
              <a:t>umpuim</a:t>
            </a:r>
            <a:r>
              <a:rPr lang="es-EC" dirty="0" smtClean="0"/>
              <a:t> </a:t>
            </a:r>
            <a:r>
              <a:rPr lang="es-EC" dirty="0" err="1" smtClean="0">
                <a:solidFill>
                  <a:srgbClr val="FFC000"/>
                </a:solidFill>
              </a:rPr>
              <a:t>tsetser</a:t>
            </a:r>
            <a:r>
              <a:rPr lang="es-EC" dirty="0" smtClean="0"/>
              <a:t> </a:t>
            </a:r>
            <a:r>
              <a:rPr lang="es-EC" dirty="0" err="1" smtClean="0">
                <a:solidFill>
                  <a:srgbClr val="C00000"/>
                </a:solidFill>
              </a:rPr>
              <a:t>ajasaru</a:t>
            </a:r>
            <a:r>
              <a:rPr lang="es-EC" dirty="0" smtClean="0">
                <a:solidFill>
                  <a:srgbClr val="C00000"/>
                </a:solidFill>
              </a:rPr>
              <a:t> timiai.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rgbClr val="C00000"/>
                </a:solidFill>
              </a:rPr>
              <a:t>5. Con vocales largos (generalmente </a:t>
            </a:r>
            <a:r>
              <a:rPr lang="es-EC" dirty="0" err="1" smtClean="0">
                <a:solidFill>
                  <a:srgbClr val="C00000"/>
                </a:solidFill>
              </a:rPr>
              <a:t>incica</a:t>
            </a:r>
            <a:r>
              <a:rPr lang="es-EC" dirty="0" smtClean="0">
                <a:solidFill>
                  <a:srgbClr val="C00000"/>
                </a:solidFill>
              </a:rPr>
              <a:t> duración del evento)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4" name="Suut-Tsets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789363"/>
            <a:ext cx="4476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Rectángulo"/>
          <p:cNvSpPr>
            <a:spLocks noChangeArrowheads="1"/>
          </p:cNvSpPr>
          <p:nvPr/>
        </p:nvSpPr>
        <p:spPr bwMode="auto">
          <a:xfrm>
            <a:off x="395288" y="620713"/>
            <a:ext cx="8208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>
              <a:latin typeface="Constantia" pitchFamily="18" charset="0"/>
            </a:endParaRPr>
          </a:p>
          <a:p>
            <a:r>
              <a:rPr lang="es-EC" b="1">
                <a:latin typeface="Constantia" pitchFamily="18" charset="0"/>
              </a:rPr>
              <a:t>Uumpin jinkiak   núna itias   akupeak.</a:t>
            </a:r>
          </a:p>
          <a:p>
            <a:r>
              <a:rPr lang="es-EC" b="1">
                <a:solidFill>
                  <a:srgbClr val="7030A0"/>
                </a:solidFill>
                <a:latin typeface="Constantia" pitchFamily="18" charset="0"/>
              </a:rPr>
              <a:t>Mientras amarraba la cerbatana soltó repentinamente</a:t>
            </a:r>
          </a:p>
          <a:p>
            <a:endParaRPr lang="es-EC" b="1">
              <a:latin typeface="Constantia" pitchFamily="18" charset="0"/>
            </a:endParaRPr>
          </a:p>
          <a:p>
            <a:r>
              <a:rPr lang="es-EC" b="1">
                <a:latin typeface="Constantia" pitchFamily="18" charset="0"/>
              </a:rPr>
              <a:t>Uump          -in        jinkia     -k       núna     </a:t>
            </a:r>
            <a:r>
              <a:rPr lang="es-EC" b="1">
                <a:solidFill>
                  <a:srgbClr val="FFC000"/>
                </a:solidFill>
                <a:latin typeface="Constantia" pitchFamily="18" charset="0"/>
              </a:rPr>
              <a:t>itias</a:t>
            </a:r>
            <a:r>
              <a:rPr lang="es-EC" b="1">
                <a:latin typeface="Constantia" pitchFamily="18" charset="0"/>
              </a:rPr>
              <a:t>       akup     -ea          -k</a:t>
            </a:r>
          </a:p>
          <a:p>
            <a:r>
              <a:rPr lang="es-EC" b="1">
                <a:solidFill>
                  <a:srgbClr val="C00000"/>
                </a:solidFill>
                <a:latin typeface="Constantia" pitchFamily="18" charset="0"/>
              </a:rPr>
              <a:t>blowgun     -ACC    load        -ASP  this      IDEO      send     -IMPF    -ASP</a:t>
            </a:r>
          </a:p>
          <a:p>
            <a:r>
              <a:rPr lang="es-EC" b="1">
                <a:solidFill>
                  <a:srgbClr val="002060"/>
                </a:solidFill>
                <a:latin typeface="Constantia" pitchFamily="18" charset="0"/>
              </a:rPr>
              <a:t>Cerbatana  -ACC   amarrar  -ASP  eso       IDEO      mandar -IMPF  -ASP</a:t>
            </a:r>
          </a:p>
          <a:p>
            <a:endParaRPr lang="es-EC">
              <a:latin typeface="Constantia" pitchFamily="18" charset="0"/>
            </a:endParaRPr>
          </a:p>
        </p:txBody>
      </p:sp>
      <p:pic>
        <p:nvPicPr>
          <p:cNvPr id="7" name="M4Tr1S1_iwia-etsajai_itia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E:\FOTOS\FOTOSVISITASEPTIEMBRE2007\fotosJonathan\DSC00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500438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9 Rectángulo"/>
          <p:cNvSpPr>
            <a:spLocks noChangeArrowheads="1"/>
          </p:cNvSpPr>
          <p:nvPr/>
        </p:nvSpPr>
        <p:spPr bwMode="auto">
          <a:xfrm>
            <a:off x="755650" y="2781300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Itias = acción de soltar repentinamente un objeto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1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ideófonos van acompañado por los gestos, pero también sin ellos</a:t>
            </a:r>
            <a:endParaRPr lang="es-EC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5" name="Picture 2" descr="E:\FOTOS\FOTOS\fotos para presentacion\DSC0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4 CuadroTexto"/>
          <p:cNvSpPr txBox="1">
            <a:spLocks noChangeArrowheads="1"/>
          </p:cNvSpPr>
          <p:nvPr/>
        </p:nvSpPr>
        <p:spPr bwMode="auto">
          <a:xfrm>
            <a:off x="6084888" y="1773238"/>
            <a:ext cx="187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Uu = forma del movimiento de la llama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556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Cinco subgrupo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1749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908050"/>
            <a:ext cx="1993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852738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581525"/>
            <a:ext cx="21923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4005263"/>
            <a:ext cx="16922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9 CuadroTexto"/>
          <p:cNvSpPr txBox="1">
            <a:spLocks noChangeArrowheads="1"/>
          </p:cNvSpPr>
          <p:nvPr/>
        </p:nvSpPr>
        <p:spPr bwMode="auto">
          <a:xfrm>
            <a:off x="1187450" y="3141663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+mn-cs"/>
              </a:rPr>
              <a:t>SHUAR</a:t>
            </a:r>
          </a:p>
        </p:txBody>
      </p:sp>
      <p:sp>
        <p:nvSpPr>
          <p:cNvPr id="6153" name="10 CuadroTexto"/>
          <p:cNvSpPr txBox="1">
            <a:spLocks noChangeArrowheads="1"/>
          </p:cNvSpPr>
          <p:nvPr/>
        </p:nvSpPr>
        <p:spPr bwMode="auto">
          <a:xfrm>
            <a:off x="6516688" y="3141663"/>
            <a:ext cx="151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+mn-cs"/>
              </a:rPr>
              <a:t>ACHUAR</a:t>
            </a:r>
          </a:p>
        </p:txBody>
      </p:sp>
      <p:sp>
        <p:nvSpPr>
          <p:cNvPr id="6154" name="11 CuadroTexto"/>
          <p:cNvSpPr txBox="1">
            <a:spLocks noChangeArrowheads="1"/>
          </p:cNvSpPr>
          <p:nvPr/>
        </p:nvSpPr>
        <p:spPr bwMode="auto">
          <a:xfrm>
            <a:off x="4067175" y="465296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+mn-cs"/>
              </a:rPr>
              <a:t>SHIWIAR</a:t>
            </a:r>
          </a:p>
        </p:txBody>
      </p:sp>
      <p:sp>
        <p:nvSpPr>
          <p:cNvPr id="6155" name="12 CuadroTexto"/>
          <p:cNvSpPr txBox="1">
            <a:spLocks noChangeArrowheads="1"/>
          </p:cNvSpPr>
          <p:nvPr/>
        </p:nvSpPr>
        <p:spPr bwMode="auto">
          <a:xfrm>
            <a:off x="1403350" y="645318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+mn-cs"/>
              </a:rPr>
              <a:t>WAMPIS</a:t>
            </a:r>
          </a:p>
        </p:txBody>
      </p:sp>
      <p:sp>
        <p:nvSpPr>
          <p:cNvPr id="6156" name="13 CuadroTexto"/>
          <p:cNvSpPr txBox="1">
            <a:spLocks noChangeArrowheads="1"/>
          </p:cNvSpPr>
          <p:nvPr/>
        </p:nvSpPr>
        <p:spPr bwMode="auto">
          <a:xfrm>
            <a:off x="6659563" y="6453188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+mn-cs"/>
              </a:rPr>
              <a:t>AWAJUN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8913"/>
            <a:ext cx="5761038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116013" y="3625850"/>
            <a:ext cx="784860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200" dirty="0">
                <a:latin typeface="+mj-lt"/>
                <a:cs typeface="+mn-cs"/>
              </a:rPr>
              <a:t> </a:t>
            </a:r>
            <a:r>
              <a:rPr lang="es-EC" sz="1600" b="1" dirty="0" err="1">
                <a:latin typeface="+mj-lt"/>
                <a:cs typeface="+mn-cs"/>
              </a:rPr>
              <a:t>Nekás</a:t>
            </a:r>
            <a:r>
              <a:rPr lang="es-EC" sz="1600" b="1" dirty="0">
                <a:latin typeface="+mj-lt"/>
                <a:cs typeface="+mn-cs"/>
              </a:rPr>
              <a:t>        jui                tenté          </a:t>
            </a:r>
            <a:r>
              <a:rPr lang="es-EC" sz="1600" b="1" dirty="0" err="1">
                <a:latin typeface="+mj-lt"/>
                <a:cs typeface="+mn-cs"/>
              </a:rPr>
              <a:t>najánar</a:t>
            </a:r>
            <a:r>
              <a:rPr lang="es-EC" sz="1600" b="1" dirty="0">
                <a:latin typeface="+mj-lt"/>
                <a:cs typeface="+mn-cs"/>
              </a:rPr>
              <a:t>,              jui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7030A0"/>
                </a:solidFill>
                <a:latin typeface="+mn-lt"/>
                <a:cs typeface="+mn-cs"/>
              </a:rPr>
              <a:t>Es para hacer algo cilíndrico y poner sobre la cabeza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 err="1">
                <a:latin typeface="+mj-lt"/>
                <a:cs typeface="+mn-cs"/>
              </a:rPr>
              <a:t>nekás</a:t>
            </a:r>
            <a:r>
              <a:rPr lang="es-EC" sz="1600" b="1" dirty="0">
                <a:latin typeface="+mj-lt"/>
                <a:cs typeface="+mn-cs"/>
              </a:rPr>
              <a:t>         jui                tenté          </a:t>
            </a:r>
            <a:r>
              <a:rPr lang="es-EC" sz="1600" b="1" dirty="0" err="1">
                <a:latin typeface="+mj-lt"/>
                <a:cs typeface="+mn-cs"/>
              </a:rPr>
              <a:t>naján</a:t>
            </a:r>
            <a:r>
              <a:rPr lang="es-EC" sz="1600" b="1" dirty="0">
                <a:latin typeface="+mj-lt"/>
                <a:cs typeface="+mn-cs"/>
              </a:rPr>
              <a:t>       -</a:t>
            </a:r>
            <a:r>
              <a:rPr lang="es-EC" sz="1600" b="1" dirty="0" err="1">
                <a:latin typeface="+mj-lt"/>
                <a:cs typeface="+mn-cs"/>
              </a:rPr>
              <a:t>ar</a:t>
            </a:r>
            <a:r>
              <a:rPr lang="es-EC" sz="1600" b="1" dirty="0">
                <a:latin typeface="+mj-lt"/>
                <a:cs typeface="+mn-cs"/>
              </a:rPr>
              <a:t>      jui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C00000"/>
                </a:solidFill>
                <a:latin typeface="+mj-lt"/>
                <a:cs typeface="+mn-cs"/>
              </a:rPr>
              <a:t>Verdad      aquí            Redondo   hacer       -3S     aquí­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002060"/>
                </a:solidFill>
                <a:latin typeface="+mj-lt"/>
                <a:cs typeface="+mn-cs"/>
              </a:rPr>
              <a:t>true           </a:t>
            </a:r>
            <a:r>
              <a:rPr lang="es-EC" sz="1600" b="1" dirty="0" err="1">
                <a:solidFill>
                  <a:srgbClr val="002060"/>
                </a:solidFill>
                <a:latin typeface="+mj-lt"/>
                <a:cs typeface="+mn-cs"/>
              </a:rPr>
              <a:t>here</a:t>
            </a:r>
            <a:r>
              <a:rPr lang="es-EC" sz="1600" b="1" dirty="0">
                <a:solidFill>
                  <a:srgbClr val="002060"/>
                </a:solidFill>
                <a:latin typeface="+mj-lt"/>
                <a:cs typeface="+mn-cs"/>
              </a:rPr>
              <a:t>             Round        do            -3S      </a:t>
            </a:r>
            <a:r>
              <a:rPr lang="es-EC" sz="1600" b="1" dirty="0" err="1">
                <a:solidFill>
                  <a:srgbClr val="002060"/>
                </a:solidFill>
                <a:latin typeface="+mj-lt"/>
                <a:cs typeface="+mn-cs"/>
              </a:rPr>
              <a:t>here</a:t>
            </a:r>
            <a:endParaRPr lang="es-EC" sz="16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 err="1">
                <a:latin typeface="+mj-lt"/>
                <a:cs typeface="+mn-cs"/>
              </a:rPr>
              <a:t>Tak</a:t>
            </a:r>
            <a:r>
              <a:rPr lang="es-EC" sz="1600" b="1" dirty="0">
                <a:latin typeface="+mj-lt"/>
                <a:cs typeface="+mn-cs"/>
              </a:rPr>
              <a:t>                                </a:t>
            </a:r>
            <a:r>
              <a:rPr lang="es-EC" sz="1600" b="1" dirty="0" err="1">
                <a:latin typeface="+mn-lt"/>
                <a:cs typeface="+mn-cs"/>
              </a:rPr>
              <a:t>apusatin</a:t>
            </a:r>
            <a:r>
              <a:rPr lang="es-EC" sz="1600" b="1" dirty="0">
                <a:latin typeface="+mn-lt"/>
                <a:cs typeface="+mn-cs"/>
              </a:rPr>
              <a:t>.</a:t>
            </a:r>
            <a:endParaRPr lang="es-EC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latin typeface="+mj-lt"/>
                <a:cs typeface="+mn-cs"/>
              </a:rPr>
              <a:t> </a:t>
            </a:r>
            <a:r>
              <a:rPr lang="es-EC" sz="1600" b="1" dirty="0" err="1">
                <a:latin typeface="+mj-lt"/>
                <a:cs typeface="+mn-cs"/>
              </a:rPr>
              <a:t>tak</a:t>
            </a:r>
            <a:r>
              <a:rPr lang="es-EC" sz="1600" b="1" dirty="0">
                <a:latin typeface="+mj-lt"/>
                <a:cs typeface="+mn-cs"/>
              </a:rPr>
              <a:t>                                </a:t>
            </a:r>
            <a:r>
              <a:rPr lang="es-EC" sz="1600" b="1" dirty="0" err="1">
                <a:latin typeface="+mn-lt"/>
                <a:cs typeface="+mn-cs"/>
              </a:rPr>
              <a:t>apusa</a:t>
            </a:r>
            <a:r>
              <a:rPr lang="es-EC" sz="1600" b="1" dirty="0">
                <a:latin typeface="+mn-lt"/>
                <a:cs typeface="+mn-cs"/>
              </a:rPr>
              <a:t>        -t              -in</a:t>
            </a:r>
            <a:endParaRPr lang="es-EC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latin typeface="+mj-lt"/>
                <a:cs typeface="+mn-cs"/>
              </a:rPr>
              <a:t> </a:t>
            </a:r>
            <a:r>
              <a:rPr lang="es-EC" sz="1600" b="1" dirty="0" err="1">
                <a:solidFill>
                  <a:srgbClr val="C00000"/>
                </a:solidFill>
                <a:latin typeface="+mj-lt"/>
                <a:cs typeface="+mn-cs"/>
              </a:rPr>
              <a:t>acc.de.poner.sobre</a:t>
            </a:r>
            <a:r>
              <a:rPr lang="es-EC" sz="1600" b="1" dirty="0">
                <a:solidFill>
                  <a:srgbClr val="C00000"/>
                </a:solidFill>
                <a:latin typeface="+mj-lt"/>
                <a:cs typeface="+mn-cs"/>
              </a:rPr>
              <a:t>    </a:t>
            </a:r>
            <a:r>
              <a:rPr lang="es-EC" sz="1600" b="1" dirty="0">
                <a:solidFill>
                  <a:srgbClr val="C00000"/>
                </a:solidFill>
                <a:latin typeface="+mn-lt"/>
                <a:cs typeface="+mn-cs"/>
              </a:rPr>
              <a:t>poner       -INF      -ACC</a:t>
            </a:r>
            <a:endParaRPr lang="es-EC" sz="1600" b="1" dirty="0">
              <a:solidFill>
                <a:srgbClr val="C0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latin typeface="+mj-lt"/>
                <a:cs typeface="+mn-cs"/>
              </a:rPr>
              <a:t> </a:t>
            </a:r>
            <a:r>
              <a:rPr lang="es-EC" sz="1600" b="1" dirty="0" err="1">
                <a:solidFill>
                  <a:srgbClr val="002060"/>
                </a:solidFill>
                <a:latin typeface="+mj-lt"/>
                <a:cs typeface="+mn-cs"/>
              </a:rPr>
              <a:t>act.of.put.on</a:t>
            </a:r>
            <a:r>
              <a:rPr lang="es-EC" sz="1600" b="1" dirty="0">
                <a:solidFill>
                  <a:srgbClr val="002060"/>
                </a:solidFill>
                <a:latin typeface="+mj-lt"/>
                <a:cs typeface="+mn-cs"/>
              </a:rPr>
              <a:t>               </a:t>
            </a:r>
            <a:r>
              <a:rPr lang="es-EC" sz="1600" b="1" dirty="0" err="1">
                <a:solidFill>
                  <a:srgbClr val="002060"/>
                </a:solidFill>
                <a:latin typeface="+mn-lt"/>
                <a:cs typeface="+mn-cs"/>
              </a:rPr>
              <a:t>put</a:t>
            </a:r>
            <a:r>
              <a:rPr lang="es-EC" sz="1600" b="1" dirty="0">
                <a:solidFill>
                  <a:srgbClr val="002060"/>
                </a:solidFill>
                <a:latin typeface="+mn-lt"/>
                <a:cs typeface="+mn-cs"/>
              </a:rPr>
              <a:t>           -INF       -ACC</a:t>
            </a:r>
            <a:endParaRPr lang="es-EC" sz="16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dirty="0">
                <a:latin typeface="+mn-lt"/>
                <a:cs typeface="+mn-cs"/>
              </a:rPr>
              <a:t>18Ene0802S1 _0123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dirty="0">
              <a:latin typeface="+mj-lt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042988" y="5300663"/>
            <a:ext cx="649287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821" name="11 CuadroTexto"/>
          <p:cNvSpPr txBox="1">
            <a:spLocks noChangeArrowheads="1"/>
          </p:cNvSpPr>
          <p:nvPr/>
        </p:nvSpPr>
        <p:spPr bwMode="auto">
          <a:xfrm>
            <a:off x="6372225" y="1196975"/>
            <a:ext cx="252095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400">
                <a:latin typeface="Constantia" pitchFamily="18" charset="0"/>
              </a:rPr>
              <a:t>TAK  = </a:t>
            </a:r>
            <a:r>
              <a:rPr lang="es-EC" sz="1600">
                <a:latin typeface="Constantia" pitchFamily="18" charset="0"/>
              </a:rPr>
              <a:t>acción de poner algo sobre   </a:t>
            </a:r>
          </a:p>
        </p:txBody>
      </p:sp>
      <p:sp>
        <p:nvSpPr>
          <p:cNvPr id="34822" name="6 CuadroTexto"/>
          <p:cNvSpPr txBox="1">
            <a:spLocks noChangeArrowheads="1"/>
          </p:cNvSpPr>
          <p:nvPr/>
        </p:nvSpPr>
        <p:spPr bwMode="auto">
          <a:xfrm>
            <a:off x="6588125" y="188913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Acción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hi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56165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3 Rectángulo"/>
          <p:cNvSpPr>
            <a:spLocks noChangeArrowheads="1"/>
          </p:cNvSpPr>
          <p:nvPr/>
        </p:nvSpPr>
        <p:spPr bwMode="auto">
          <a:xfrm>
            <a:off x="684213" y="40767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>
              <a:latin typeface="Constantia" pitchFamily="18" charset="0"/>
            </a:endParaRPr>
          </a:p>
          <a:p>
            <a:r>
              <a:rPr lang="es-EC" b="1">
                <a:latin typeface="Constantia" pitchFamily="18" charset="0"/>
              </a:rPr>
              <a:t>Tashi  junis   jinkin tusar</a:t>
            </a:r>
          </a:p>
          <a:p>
            <a:r>
              <a:rPr lang="es-EC" b="1">
                <a:solidFill>
                  <a:srgbClr val="7030A0"/>
                </a:solidFill>
                <a:latin typeface="Constantia" pitchFamily="18" charset="0"/>
              </a:rPr>
              <a:t>Para que no salga tieso como este.</a:t>
            </a:r>
          </a:p>
          <a:p>
            <a:endParaRPr lang="es-EC" b="1">
              <a:latin typeface="Constantia" pitchFamily="18" charset="0"/>
            </a:endParaRPr>
          </a:p>
          <a:p>
            <a:r>
              <a:rPr lang="es-EC" b="1">
                <a:latin typeface="Constantia" pitchFamily="18" charset="0"/>
              </a:rPr>
              <a:t>Tashi               jun        -i –s     jinkin        tusa                          -ri</a:t>
            </a:r>
          </a:p>
          <a:p>
            <a:r>
              <a:rPr lang="es-EC" b="1">
                <a:solidFill>
                  <a:srgbClr val="C00000"/>
                </a:solidFill>
                <a:latin typeface="Constantia" pitchFamily="18" charset="0"/>
              </a:rPr>
              <a:t>Sensation      in/on.this       go.out        saying -RPT?         -1PL.SUB</a:t>
            </a:r>
          </a:p>
          <a:p>
            <a:r>
              <a:rPr lang="es-EC" b="1">
                <a:solidFill>
                  <a:srgbClr val="002060"/>
                </a:solidFill>
                <a:latin typeface="Constantia" pitchFamily="18" charset="0"/>
              </a:rPr>
              <a:t>sensación.tac                          salir           diciendo-RPT?       -</a:t>
            </a:r>
            <a:r>
              <a:rPr lang="es-EC" b="1">
                <a:solidFill>
                  <a:srgbClr val="C00000"/>
                </a:solidFill>
                <a:latin typeface="Constantia" pitchFamily="18" charset="0"/>
              </a:rPr>
              <a:t>1PL.SUB</a:t>
            </a:r>
            <a:endParaRPr lang="es-EC" b="1">
              <a:solidFill>
                <a:srgbClr val="002060"/>
              </a:solidFill>
              <a:latin typeface="Constantia" pitchFamily="18" charset="0"/>
            </a:endParaRPr>
          </a:p>
          <a:p>
            <a:endParaRPr lang="es-EC" b="1">
              <a:latin typeface="Constantia" pitchFamily="18" charset="0"/>
            </a:endParaRPr>
          </a:p>
        </p:txBody>
      </p:sp>
      <p:sp>
        <p:nvSpPr>
          <p:cNvPr id="35844" name="4 Rectángulo"/>
          <p:cNvSpPr>
            <a:spLocks noChangeArrowheads="1"/>
          </p:cNvSpPr>
          <p:nvPr/>
        </p:nvSpPr>
        <p:spPr bwMode="auto">
          <a:xfrm>
            <a:off x="4716463" y="4581525"/>
            <a:ext cx="233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>
                <a:latin typeface="Constantia" pitchFamily="18" charset="0"/>
              </a:rPr>
              <a:t>SH18Ene0802S2_0160</a:t>
            </a:r>
          </a:p>
        </p:txBody>
      </p:sp>
      <p:sp>
        <p:nvSpPr>
          <p:cNvPr id="6" name="5 Elipse"/>
          <p:cNvSpPr/>
          <p:nvPr/>
        </p:nvSpPr>
        <p:spPr>
          <a:xfrm>
            <a:off x="684213" y="5013325"/>
            <a:ext cx="8636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5846" name="6 CuadroTexto"/>
          <p:cNvSpPr txBox="1">
            <a:spLocks noChangeArrowheads="1"/>
          </p:cNvSpPr>
          <p:nvPr/>
        </p:nvSpPr>
        <p:spPr bwMode="auto">
          <a:xfrm>
            <a:off x="6443663" y="1268413"/>
            <a:ext cx="2520950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Tashi= Sensación de rigidez </a:t>
            </a:r>
          </a:p>
        </p:txBody>
      </p:sp>
      <p:sp>
        <p:nvSpPr>
          <p:cNvPr id="35847" name="7 CuadroTexto"/>
          <p:cNvSpPr txBox="1">
            <a:spLocks noChangeArrowheads="1"/>
          </p:cNvSpPr>
          <p:nvPr/>
        </p:nvSpPr>
        <p:spPr bwMode="auto">
          <a:xfrm>
            <a:off x="6588125" y="4048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Sensación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FOTOS\FOTOSVISITASEPTIEMBRE2007\3fotoswichimjuyukam\DSC0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8913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4 CuadroTexto"/>
          <p:cNvSpPr txBox="1">
            <a:spLocks noChangeArrowheads="1"/>
          </p:cNvSpPr>
          <p:nvPr/>
        </p:nvSpPr>
        <p:spPr bwMode="auto">
          <a:xfrm>
            <a:off x="1042988" y="4149725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onstantia" pitchFamily="18" charset="0"/>
              </a:rPr>
              <a:t>Entsa kusus              weawai</a:t>
            </a:r>
          </a:p>
          <a:p>
            <a:r>
              <a:rPr lang="es-EC">
                <a:latin typeface="Constantia" pitchFamily="18" charset="0"/>
              </a:rPr>
              <a:t>Entsa  </a:t>
            </a:r>
            <a:r>
              <a:rPr lang="es-EC" b="1">
                <a:solidFill>
                  <a:srgbClr val="FFC000"/>
                </a:solidFill>
                <a:latin typeface="Constantia" pitchFamily="18" charset="0"/>
              </a:rPr>
              <a:t>kusus </a:t>
            </a:r>
            <a:r>
              <a:rPr lang="es-EC">
                <a:latin typeface="Constantia" pitchFamily="18" charset="0"/>
              </a:rPr>
              <a:t>            wea –wa -i</a:t>
            </a:r>
          </a:p>
          <a:p>
            <a:endParaRPr lang="es-EC">
              <a:latin typeface="Constantia" pitchFamily="18" charset="0"/>
            </a:endParaRPr>
          </a:p>
          <a:p>
            <a:r>
              <a:rPr lang="es-EC">
                <a:latin typeface="Constantia" pitchFamily="18" charset="0"/>
              </a:rPr>
              <a:t>Río  acc. Ensuciarse  ir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7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/>
              <a:t>Frecuencia de ocurrencia </a:t>
            </a:r>
            <a:endParaRPr lang="es-EC" dirty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mtClean="0"/>
              <a:t>Existe más Ideófonos en una narración descriptiva donde se ilustra como ocurrieron las acciones, sonidos, sensación, etc.  (Sucesos históricos, Mitos, Ritos)</a:t>
            </a:r>
          </a:p>
          <a:p>
            <a:pPr>
              <a:buFont typeface="Wingdings 2" pitchFamily="18" charset="2"/>
              <a:buNone/>
            </a:pPr>
            <a:endParaRPr lang="es-EC" smtClean="0"/>
          </a:p>
          <a:p>
            <a:pPr>
              <a:buFont typeface="Wingdings 2" pitchFamily="18" charset="2"/>
              <a:buNone/>
            </a:pPr>
            <a:r>
              <a:rPr lang="es-EC" smtClean="0"/>
              <a:t>Por el contrario en una conversación cotidiana en el tiempo presente  hay menos ideófonos.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C" sz="4400" smtClean="0"/>
              <a:t>YUMINKSAJRUME </a:t>
            </a:r>
          </a:p>
          <a:p>
            <a:pPr algn="ctr">
              <a:buFont typeface="Wingdings 2" pitchFamily="18" charset="2"/>
              <a:buNone/>
            </a:pPr>
            <a:endParaRPr lang="es-EC" sz="4400" smtClean="0"/>
          </a:p>
          <a:p>
            <a:pPr algn="ctr">
              <a:buFont typeface="Wingdings 2" pitchFamily="18" charset="2"/>
              <a:buNone/>
            </a:pPr>
            <a:r>
              <a:rPr lang="es-EC" sz="4400" smtClean="0"/>
              <a:t>GRACIAS</a:t>
            </a:r>
          </a:p>
          <a:p>
            <a:pPr algn="ctr">
              <a:buFont typeface="Wingdings 2" pitchFamily="18" charset="2"/>
              <a:buNone/>
            </a:pPr>
            <a:endParaRPr lang="es-EC" sz="4400" smtClean="0"/>
          </a:p>
          <a:p>
            <a:pPr algn="ctr">
              <a:buFont typeface="Wingdings 2" pitchFamily="18" charset="2"/>
              <a:buNone/>
            </a:pPr>
            <a:r>
              <a:rPr lang="es-EC" sz="440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67516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0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55650" y="404813"/>
            <a:ext cx="3529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TERRITORIO</a:t>
            </a:r>
            <a:r>
              <a:rPr lang="es-EC" sz="2000" b="1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s-EC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SHUAR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1403350" y="1844675"/>
            <a:ext cx="6697663" cy="2447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/>
            <a:r>
              <a:rPr lang="es-EC" smtClean="0">
                <a:solidFill>
                  <a:schemeClr val="tx1"/>
                </a:solidFill>
              </a:rPr>
              <a:t>LOS SHUAR</a:t>
            </a:r>
          </a:p>
        </p:txBody>
      </p:sp>
      <p:pic>
        <p:nvPicPr>
          <p:cNvPr id="16387" name="Picture 3" descr="E:\FOTOS\FOTOS\fotos para presentacion\100_0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05263"/>
            <a:ext cx="32639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E:\FOTOS\FOTOS\fotos para presentacion\100_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05263"/>
            <a:ext cx="32718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F:\FOTOS\FOTOS\FOTOS SHUAR\CosmovisionShu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25538"/>
            <a:ext cx="29162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Nación shuar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shuar 110 mil habitantes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ECUADOR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Provincias: Morona Santiago, Zamora, Pastaza, Napo, Orellana y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Sucumbios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una parte en Guayas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shuar es un grupo de los cinco: shuar, achuar,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shiwiar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wampis y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awajun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aa chicham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50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Quienes somos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387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mtClean="0"/>
              <a:t>Somos jóvenes de distintas comunidades:</a:t>
            </a:r>
          </a:p>
          <a:p>
            <a:pPr algn="ctr">
              <a:buFont typeface="Wingdings 2" pitchFamily="18" charset="2"/>
              <a:buNone/>
            </a:pPr>
            <a:r>
              <a:rPr lang="es-EC" smtClean="0"/>
              <a:t>Tuutinnentsa</a:t>
            </a:r>
          </a:p>
          <a:p>
            <a:pPr algn="ctr">
              <a:buFont typeface="Wingdings 2" pitchFamily="18" charset="2"/>
              <a:buNone/>
            </a:pPr>
            <a:r>
              <a:rPr lang="es-EC" smtClean="0"/>
              <a:t>Bomboiza</a:t>
            </a:r>
          </a:p>
          <a:p>
            <a:pPr algn="ctr">
              <a:buFont typeface="Wingdings 2" pitchFamily="18" charset="2"/>
              <a:buNone/>
            </a:pPr>
            <a:r>
              <a:rPr lang="es-EC" smtClean="0"/>
              <a:t>Sucúa</a:t>
            </a:r>
          </a:p>
          <a:p>
            <a:pPr algn="ctr">
              <a:buFont typeface="Wingdings 2" pitchFamily="18" charset="2"/>
              <a:buNone/>
            </a:pPr>
            <a:r>
              <a:rPr lang="es-EC" smtClean="0"/>
              <a:t>Pampants</a:t>
            </a:r>
          </a:p>
          <a:p>
            <a:pPr algn="ctr">
              <a:buFont typeface="Wingdings 2" pitchFamily="18" charset="2"/>
              <a:buNone/>
            </a:pPr>
            <a:endParaRPr lang="es-EC" smtClean="0"/>
          </a:p>
          <a:p>
            <a:pPr algn="ctr">
              <a:buFont typeface="Wingdings 2" pitchFamily="18" charset="2"/>
              <a:buNone/>
            </a:pPr>
            <a:r>
              <a:rPr lang="es-EC" smtClean="0"/>
              <a:t>Queremos hacer investigación desde nuestro punto de vista, especialmente fortaleciendo nuestra nacionalidad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66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Quienes somos 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mtClean="0"/>
              <a:t>Somos jóvenes </a:t>
            </a:r>
          </a:p>
        </p:txBody>
      </p:sp>
      <p:pic>
        <p:nvPicPr>
          <p:cNvPr id="20484" name="Picture 2" descr="E:\FOTOS\FOTOS\fotos para presentacion\DSC00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250825" y="260350"/>
            <a:ext cx="374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>
                <a:latin typeface="Constantia" pitchFamily="18" charset="0"/>
              </a:rPr>
              <a:t>Tuutinentsa, la comunidad de  jóvenes investigadores </a:t>
            </a:r>
            <a:r>
              <a:rPr lang="es-EC" dirty="0" smtClean="0">
                <a:latin typeface="Constantia" pitchFamily="18" charset="0"/>
              </a:rPr>
              <a:t> shuar</a:t>
            </a:r>
            <a:endParaRPr lang="es-EC" dirty="0">
              <a:latin typeface="Constantia" pitchFamily="18" charset="0"/>
            </a:endParaRPr>
          </a:p>
          <a:p>
            <a:endParaRPr lang="es-EC" dirty="0">
              <a:latin typeface="Constantia" pitchFamily="18" charset="0"/>
            </a:endParaRPr>
          </a:p>
          <a:p>
            <a:endParaRPr lang="es-EC" dirty="0">
              <a:latin typeface="Constant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8898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rgbClr val="D4742C"/>
                </a:solidFill>
              </a:rPr>
              <a:t>“La </a:t>
            </a:r>
            <a:r>
              <a:rPr lang="es-EC" dirty="0">
                <a:solidFill>
                  <a:srgbClr val="D4742C"/>
                </a:solidFill>
              </a:rPr>
              <a:t>mayoría de proyectos incluyen indígenas </a:t>
            </a:r>
            <a:r>
              <a:rPr lang="es-EC" dirty="0" smtClean="0">
                <a:solidFill>
                  <a:srgbClr val="D4742C"/>
                </a:solidFill>
              </a:rPr>
              <a:t>como informantes </a:t>
            </a:r>
            <a:r>
              <a:rPr lang="es-EC" dirty="0">
                <a:solidFill>
                  <a:srgbClr val="D4742C"/>
                </a:solidFill>
              </a:rPr>
              <a:t>o consultores y no como colaboradores o como investigadores asociados. </a:t>
            </a:r>
            <a:r>
              <a:rPr lang="es-EC" dirty="0" smtClean="0">
                <a:solidFill>
                  <a:srgbClr val="D4742C"/>
                </a:solidFill>
              </a:rPr>
              <a:t>Se requiere </a:t>
            </a:r>
            <a:r>
              <a:rPr lang="es-EC" dirty="0">
                <a:solidFill>
                  <a:srgbClr val="D4742C"/>
                </a:solidFill>
              </a:rPr>
              <a:t>hacer </a:t>
            </a:r>
            <a:r>
              <a:rPr lang="es-EC" dirty="0" smtClean="0">
                <a:solidFill>
                  <a:srgbClr val="D4742C"/>
                </a:solidFill>
              </a:rPr>
              <a:t>un </a:t>
            </a:r>
            <a:r>
              <a:rPr lang="es-EC" dirty="0">
                <a:solidFill>
                  <a:srgbClr val="D4742C"/>
                </a:solidFill>
              </a:rPr>
              <a:t>esfuerzo para incluir indígenas como partes integrales de los </a:t>
            </a:r>
            <a:r>
              <a:rPr lang="es-EC" dirty="0" smtClean="0">
                <a:solidFill>
                  <a:srgbClr val="D4742C"/>
                </a:solidFill>
              </a:rPr>
              <a:t>proyectos, como </a:t>
            </a:r>
            <a:r>
              <a:rPr lang="es-EC" dirty="0">
                <a:solidFill>
                  <a:srgbClr val="D4742C"/>
                </a:solidFill>
              </a:rPr>
              <a:t>uno de los principales expertos en un proyecto de investigación. Existe la </a:t>
            </a:r>
            <a:r>
              <a:rPr lang="es-EC" dirty="0" smtClean="0">
                <a:solidFill>
                  <a:srgbClr val="D4742C"/>
                </a:solidFill>
              </a:rPr>
              <a:t>necesidad de </a:t>
            </a:r>
            <a:r>
              <a:rPr lang="es-EC" dirty="0">
                <a:solidFill>
                  <a:srgbClr val="D4742C"/>
                </a:solidFill>
              </a:rPr>
              <a:t>darles sus méritos, no solamente con reconocimientos sino como </a:t>
            </a:r>
            <a:r>
              <a:rPr lang="es-EC" dirty="0" err="1">
                <a:solidFill>
                  <a:srgbClr val="D4742C"/>
                </a:solidFill>
              </a:rPr>
              <a:t>co</a:t>
            </a:r>
            <a:r>
              <a:rPr lang="es-EC" dirty="0">
                <a:solidFill>
                  <a:srgbClr val="D4742C"/>
                </a:solidFill>
              </a:rPr>
              <a:t>-autores de </a:t>
            </a:r>
            <a:r>
              <a:rPr lang="es-EC" dirty="0" smtClean="0">
                <a:solidFill>
                  <a:srgbClr val="D4742C"/>
                </a:solidFill>
              </a:rPr>
              <a:t>las publicaciones </a:t>
            </a:r>
            <a:r>
              <a:rPr lang="es-EC" dirty="0">
                <a:solidFill>
                  <a:srgbClr val="D4742C"/>
                </a:solidFill>
              </a:rPr>
              <a:t>en la misma forma como se incluye a estudiantes o </a:t>
            </a:r>
            <a:r>
              <a:rPr lang="es-EC" dirty="0" smtClean="0">
                <a:solidFill>
                  <a:srgbClr val="D4742C"/>
                </a:solidFill>
              </a:rPr>
              <a:t>colaboradores académicos </a:t>
            </a:r>
            <a:r>
              <a:rPr lang="es-EC" dirty="0">
                <a:solidFill>
                  <a:srgbClr val="D4742C"/>
                </a:solidFill>
              </a:rPr>
              <a:t>que ayudan en el campo o en el </a:t>
            </a:r>
            <a:r>
              <a:rPr lang="es-EC" dirty="0" smtClean="0">
                <a:solidFill>
                  <a:srgbClr val="D4742C"/>
                </a:solidFill>
              </a:rPr>
              <a:t>laboratorio” </a:t>
            </a:r>
            <a:r>
              <a:rPr lang="es-EC" dirty="0">
                <a:solidFill>
                  <a:srgbClr val="D4742C"/>
                </a:solidFill>
              </a:rPr>
              <a:t>(Ramírez 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SHUAR CHICHAM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Shuar chicham es idioma oficial de los shuar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Shuar, Achuar,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Shiwiar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Wampis y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Awajun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forman parte del grupo lingüístico “CHICHAM”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su conjunto forman una familia </a:t>
            </a:r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Lingüística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chicham</a:t>
            </a:r>
            <a:endParaRPr lang="es-EC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1467</Words>
  <Application>Microsoft Office PowerPoint</Application>
  <PresentationFormat>On-screen Show (4:3)</PresentationFormat>
  <Paragraphs>288</Paragraphs>
  <Slides>24</Slides>
  <Notes>5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Flujo</vt:lpstr>
      <vt:lpstr> </vt:lpstr>
      <vt:lpstr>Cinco subgrupo</vt:lpstr>
      <vt:lpstr>PowerPoint Presentation</vt:lpstr>
      <vt:lpstr>LOS SHUAR</vt:lpstr>
      <vt:lpstr>Nación shuar</vt:lpstr>
      <vt:lpstr>PowerPoint Presentation</vt:lpstr>
      <vt:lpstr>Quienes somos </vt:lpstr>
      <vt:lpstr>Quienes somos </vt:lpstr>
      <vt:lpstr>SHUAR CHICHAM</vt:lpstr>
      <vt:lpstr>IDEOFONOS </vt:lpstr>
      <vt:lpstr>CATEGORIAS 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  <vt:lpstr>PowerPoint Presentation</vt:lpstr>
      <vt:lpstr>Los ideófonos van acompañado por los gestos, pero también sin ellos</vt:lpstr>
      <vt:lpstr>PowerPoint Presentation</vt:lpstr>
      <vt:lpstr>PowerPoint Presentation</vt:lpstr>
      <vt:lpstr>PowerPoint Presentation</vt:lpstr>
      <vt:lpstr>Frecuencia de ocurrencia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PROYECTO</dc:title>
  <dc:creator>Toshiba-2</dc:creator>
  <cp:lastModifiedBy>Toshiba One</cp:lastModifiedBy>
  <cp:revision>22</cp:revision>
  <dcterms:created xsi:type="dcterms:W3CDTF">2011-06-06T10:37:02Z</dcterms:created>
  <dcterms:modified xsi:type="dcterms:W3CDTF">2011-10-07T18:53:24Z</dcterms:modified>
</cp:coreProperties>
</file>